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662" r:id="rId6"/>
    <p:sldId id="661" r:id="rId7"/>
    <p:sldId id="670" r:id="rId8"/>
    <p:sldId id="682" r:id="rId9"/>
    <p:sldId id="667" r:id="rId10"/>
    <p:sldId id="669" r:id="rId11"/>
    <p:sldId id="675" r:id="rId12"/>
    <p:sldId id="666" r:id="rId13"/>
    <p:sldId id="671" r:id="rId14"/>
    <p:sldId id="673" r:id="rId15"/>
    <p:sldId id="665" r:id="rId16"/>
    <p:sldId id="678" r:id="rId17"/>
    <p:sldId id="679" r:id="rId18"/>
    <p:sldId id="680" r:id="rId19"/>
    <p:sldId id="681" r:id="rId20"/>
    <p:sldId id="668" r:id="rId21"/>
    <p:sldId id="676" r:id="rId22"/>
    <p:sldId id="677" r:id="rId23"/>
    <p:sldId id="553" r:id="rId24"/>
  </p:sldIdLst>
  <p:sldSz cx="12192000" cy="6858000"/>
  <p:notesSz cx="9926638" cy="6797675"/>
  <p:defaultTextStyle>
    <a:defPPr>
      <a:defRPr lang="sr-Latn-R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5A8348B-18F5-F41F-9418-6473D88463FA}" name="Maja Božičević Vrhovčak" initials="MBV" userId="S::mbozicevic@eihp.hr::b078e624-786b-4f13-8cff-9b0efdb56899" providerId="AD"/>
  <p188:author id="{4A5311A3-EDD2-647E-9BDB-F9C6FE3AFE0B}" name="Vesna Bukarica" initials="VB" userId="S::vbukarica@eihp.hr::3f0cd5ee-d0b9-4c66-bf10-d74e4cc57930" providerId="AD"/>
  <p188:author id="{63A5EBF9-B157-E122-1907-175F1879DB2E}" name="Robert Fabek" initials="RF" userId="S::rfabek@eihp.hr::6c77a94f-2efc-4533-8b47-eb0349545de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08B539-C8BE-4042-93EA-808E4747E1C3}" v="262" dt="2023-05-18T09:27:29.465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0F0F0"/>
          </a:solidFill>
        </a:fill>
      </a:tcStyle>
    </a:wholeTbl>
    <a:band1H>
      <a:tcStyle>
        <a:tcBdr/>
        <a:fill>
          <a:solidFill>
            <a:srgbClr val="E1E1E1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E1E1E1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A5A5A5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A5A5A5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A5A5A5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A5A5A5"/>
          </a:solidFill>
        </a:fill>
      </a:tcStyle>
    </a:firstRow>
  </a:tblStyle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21E4AEA4-8DFA-4A89-87EB-49C32662AFE0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CECE8"/>
          </a:solidFill>
        </a:fill>
      </a:tcStyle>
    </a:wholeTbl>
    <a:band1H>
      <a:tcStyle>
        <a:tcBdr/>
        <a:fill>
          <a:solidFill>
            <a:srgbClr val="F8D7CD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F8D7CD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ED7D31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ED7D31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ED7D31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D7D3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8" d="100"/>
          <a:sy n="148" d="100"/>
        </p:scale>
        <p:origin x="65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ja Božičević Vrhovčak" userId="b078e624-786b-4f13-8cff-9b0efdb56899" providerId="ADAL" clId="{9608B539-C8BE-4042-93EA-808E4747E1C3}"/>
    <pc:docChg chg="undo custSel addSld delSld modSld modNotesMaster modHandout">
      <pc:chgData name="Maja Božičević Vrhovčak" userId="b078e624-786b-4f13-8cff-9b0efdb56899" providerId="ADAL" clId="{9608B539-C8BE-4042-93EA-808E4747E1C3}" dt="2023-05-18T09:28:48.164" v="427" actId="20577"/>
      <pc:docMkLst>
        <pc:docMk/>
      </pc:docMkLst>
      <pc:sldChg chg="modSp mod">
        <pc:chgData name="Maja Božičević Vrhovčak" userId="b078e624-786b-4f13-8cff-9b0efdb56899" providerId="ADAL" clId="{9608B539-C8BE-4042-93EA-808E4747E1C3}" dt="2023-05-18T09:21:34.897" v="395" actId="6549"/>
        <pc:sldMkLst>
          <pc:docMk/>
          <pc:sldMk cId="3051345504" sldId="256"/>
        </pc:sldMkLst>
        <pc:spChg chg="mod">
          <ac:chgData name="Maja Božičević Vrhovčak" userId="b078e624-786b-4f13-8cff-9b0efdb56899" providerId="ADAL" clId="{9608B539-C8BE-4042-93EA-808E4747E1C3}" dt="2023-05-18T09:21:34.897" v="395" actId="6549"/>
          <ac:spMkLst>
            <pc:docMk/>
            <pc:sldMk cId="3051345504" sldId="256"/>
            <ac:spMk id="3" creationId="{99F10875-342D-F594-747A-758A8BD80081}"/>
          </ac:spMkLst>
        </pc:spChg>
      </pc:sldChg>
      <pc:sldChg chg="del">
        <pc:chgData name="Maja Božičević Vrhovčak" userId="b078e624-786b-4f13-8cff-9b0efdb56899" providerId="ADAL" clId="{9608B539-C8BE-4042-93EA-808E4747E1C3}" dt="2023-05-17T13:50:53.616" v="0" actId="47"/>
        <pc:sldMkLst>
          <pc:docMk/>
          <pc:sldMk cId="3011665198" sldId="587"/>
        </pc:sldMkLst>
      </pc:sldChg>
      <pc:sldChg chg="del">
        <pc:chgData name="Maja Božičević Vrhovčak" userId="b078e624-786b-4f13-8cff-9b0efdb56899" providerId="ADAL" clId="{9608B539-C8BE-4042-93EA-808E4747E1C3}" dt="2023-05-17T13:50:53.616" v="0" actId="47"/>
        <pc:sldMkLst>
          <pc:docMk/>
          <pc:sldMk cId="2898323628" sldId="635"/>
        </pc:sldMkLst>
      </pc:sldChg>
      <pc:sldChg chg="del">
        <pc:chgData name="Maja Božičević Vrhovčak" userId="b078e624-786b-4f13-8cff-9b0efdb56899" providerId="ADAL" clId="{9608B539-C8BE-4042-93EA-808E4747E1C3}" dt="2023-05-17T13:50:53.616" v="0" actId="47"/>
        <pc:sldMkLst>
          <pc:docMk/>
          <pc:sldMk cId="1297094406" sldId="636"/>
        </pc:sldMkLst>
      </pc:sldChg>
      <pc:sldChg chg="del">
        <pc:chgData name="Maja Božičević Vrhovčak" userId="b078e624-786b-4f13-8cff-9b0efdb56899" providerId="ADAL" clId="{9608B539-C8BE-4042-93EA-808E4747E1C3}" dt="2023-05-17T13:50:53.616" v="0" actId="47"/>
        <pc:sldMkLst>
          <pc:docMk/>
          <pc:sldMk cId="1719841248" sldId="637"/>
        </pc:sldMkLst>
      </pc:sldChg>
      <pc:sldChg chg="del">
        <pc:chgData name="Maja Božičević Vrhovčak" userId="b078e624-786b-4f13-8cff-9b0efdb56899" providerId="ADAL" clId="{9608B539-C8BE-4042-93EA-808E4747E1C3}" dt="2023-05-17T13:50:53.616" v="0" actId="47"/>
        <pc:sldMkLst>
          <pc:docMk/>
          <pc:sldMk cId="2859616903" sldId="643"/>
        </pc:sldMkLst>
      </pc:sldChg>
      <pc:sldChg chg="del">
        <pc:chgData name="Maja Božičević Vrhovčak" userId="b078e624-786b-4f13-8cff-9b0efdb56899" providerId="ADAL" clId="{9608B539-C8BE-4042-93EA-808E4747E1C3}" dt="2023-05-17T13:50:53.616" v="0" actId="47"/>
        <pc:sldMkLst>
          <pc:docMk/>
          <pc:sldMk cId="3145915382" sldId="644"/>
        </pc:sldMkLst>
      </pc:sldChg>
      <pc:sldChg chg="del">
        <pc:chgData name="Maja Božičević Vrhovčak" userId="b078e624-786b-4f13-8cff-9b0efdb56899" providerId="ADAL" clId="{9608B539-C8BE-4042-93EA-808E4747E1C3}" dt="2023-05-17T13:50:53.616" v="0" actId="47"/>
        <pc:sldMkLst>
          <pc:docMk/>
          <pc:sldMk cId="2967618735" sldId="652"/>
        </pc:sldMkLst>
      </pc:sldChg>
      <pc:sldChg chg="del">
        <pc:chgData name="Maja Božičević Vrhovčak" userId="b078e624-786b-4f13-8cff-9b0efdb56899" providerId="ADAL" clId="{9608B539-C8BE-4042-93EA-808E4747E1C3}" dt="2023-05-17T13:50:53.616" v="0" actId="47"/>
        <pc:sldMkLst>
          <pc:docMk/>
          <pc:sldMk cId="1404926574" sldId="653"/>
        </pc:sldMkLst>
      </pc:sldChg>
      <pc:sldChg chg="del">
        <pc:chgData name="Maja Božičević Vrhovčak" userId="b078e624-786b-4f13-8cff-9b0efdb56899" providerId="ADAL" clId="{9608B539-C8BE-4042-93EA-808E4747E1C3}" dt="2023-05-17T13:50:53.616" v="0" actId="47"/>
        <pc:sldMkLst>
          <pc:docMk/>
          <pc:sldMk cId="682613178" sldId="654"/>
        </pc:sldMkLst>
      </pc:sldChg>
      <pc:sldChg chg="del">
        <pc:chgData name="Maja Božičević Vrhovčak" userId="b078e624-786b-4f13-8cff-9b0efdb56899" providerId="ADAL" clId="{9608B539-C8BE-4042-93EA-808E4747E1C3}" dt="2023-05-17T13:50:53.616" v="0" actId="47"/>
        <pc:sldMkLst>
          <pc:docMk/>
          <pc:sldMk cId="1966601659" sldId="655"/>
        </pc:sldMkLst>
      </pc:sldChg>
      <pc:sldChg chg="del">
        <pc:chgData name="Maja Božičević Vrhovčak" userId="b078e624-786b-4f13-8cff-9b0efdb56899" providerId="ADAL" clId="{9608B539-C8BE-4042-93EA-808E4747E1C3}" dt="2023-05-17T13:50:53.616" v="0" actId="47"/>
        <pc:sldMkLst>
          <pc:docMk/>
          <pc:sldMk cId="2929793474" sldId="656"/>
        </pc:sldMkLst>
      </pc:sldChg>
      <pc:sldChg chg="del">
        <pc:chgData name="Maja Božičević Vrhovčak" userId="b078e624-786b-4f13-8cff-9b0efdb56899" providerId="ADAL" clId="{9608B539-C8BE-4042-93EA-808E4747E1C3}" dt="2023-05-17T13:50:53.616" v="0" actId="47"/>
        <pc:sldMkLst>
          <pc:docMk/>
          <pc:sldMk cId="1999220434" sldId="657"/>
        </pc:sldMkLst>
      </pc:sldChg>
      <pc:sldChg chg="del">
        <pc:chgData name="Maja Božičević Vrhovčak" userId="b078e624-786b-4f13-8cff-9b0efdb56899" providerId="ADAL" clId="{9608B539-C8BE-4042-93EA-808E4747E1C3}" dt="2023-05-17T13:50:53.616" v="0" actId="47"/>
        <pc:sldMkLst>
          <pc:docMk/>
          <pc:sldMk cId="1575625376" sldId="658"/>
        </pc:sldMkLst>
      </pc:sldChg>
      <pc:sldChg chg="del">
        <pc:chgData name="Maja Božičević Vrhovčak" userId="b078e624-786b-4f13-8cff-9b0efdb56899" providerId="ADAL" clId="{9608B539-C8BE-4042-93EA-808E4747E1C3}" dt="2023-05-17T13:50:53.616" v="0" actId="47"/>
        <pc:sldMkLst>
          <pc:docMk/>
          <pc:sldMk cId="2172509670" sldId="659"/>
        </pc:sldMkLst>
      </pc:sldChg>
      <pc:sldChg chg="del">
        <pc:chgData name="Maja Božičević Vrhovčak" userId="b078e624-786b-4f13-8cff-9b0efdb56899" providerId="ADAL" clId="{9608B539-C8BE-4042-93EA-808E4747E1C3}" dt="2023-05-17T13:50:53.616" v="0" actId="47"/>
        <pc:sldMkLst>
          <pc:docMk/>
          <pc:sldMk cId="931790671" sldId="660"/>
        </pc:sldMkLst>
      </pc:sldChg>
      <pc:sldChg chg="modSp mod">
        <pc:chgData name="Maja Božičević Vrhovčak" userId="b078e624-786b-4f13-8cff-9b0efdb56899" providerId="ADAL" clId="{9608B539-C8BE-4042-93EA-808E4747E1C3}" dt="2023-05-18T09:19:49.195" v="328" actId="404"/>
        <pc:sldMkLst>
          <pc:docMk/>
          <pc:sldMk cId="1300115389" sldId="661"/>
        </pc:sldMkLst>
        <pc:spChg chg="mod">
          <ac:chgData name="Maja Božičević Vrhovčak" userId="b078e624-786b-4f13-8cff-9b0efdb56899" providerId="ADAL" clId="{9608B539-C8BE-4042-93EA-808E4747E1C3}" dt="2023-05-18T09:19:49.195" v="328" actId="404"/>
          <ac:spMkLst>
            <pc:docMk/>
            <pc:sldMk cId="1300115389" sldId="661"/>
            <ac:spMk id="2" creationId="{CC6B346C-09FA-E112-BA8D-8B58762E1CE8}"/>
          </ac:spMkLst>
        </pc:spChg>
      </pc:sldChg>
      <pc:sldChg chg="modSp mod">
        <pc:chgData name="Maja Božičević Vrhovčak" userId="b078e624-786b-4f13-8cff-9b0efdb56899" providerId="ADAL" clId="{9608B539-C8BE-4042-93EA-808E4747E1C3}" dt="2023-05-18T09:19:42.867" v="325" actId="404"/>
        <pc:sldMkLst>
          <pc:docMk/>
          <pc:sldMk cId="17853640" sldId="662"/>
        </pc:sldMkLst>
        <pc:spChg chg="mod">
          <ac:chgData name="Maja Božičević Vrhovčak" userId="b078e624-786b-4f13-8cff-9b0efdb56899" providerId="ADAL" clId="{9608B539-C8BE-4042-93EA-808E4747E1C3}" dt="2023-05-18T09:19:42.867" v="325" actId="404"/>
          <ac:spMkLst>
            <pc:docMk/>
            <pc:sldMk cId="17853640" sldId="662"/>
            <ac:spMk id="2" creationId="{F69A67A4-46B8-8839-0389-A5D8073C9445}"/>
          </ac:spMkLst>
        </pc:spChg>
      </pc:sldChg>
      <pc:sldChg chg="modSp modAnim">
        <pc:chgData name="Maja Božičević Vrhovčak" userId="b078e624-786b-4f13-8cff-9b0efdb56899" providerId="ADAL" clId="{9608B539-C8BE-4042-93EA-808E4747E1C3}" dt="2023-05-18T09:20:36.922" v="344" actId="404"/>
        <pc:sldMkLst>
          <pc:docMk/>
          <pc:sldMk cId="1398552106" sldId="665"/>
        </pc:sldMkLst>
        <pc:spChg chg="mod">
          <ac:chgData name="Maja Božičević Vrhovčak" userId="b078e624-786b-4f13-8cff-9b0efdb56899" providerId="ADAL" clId="{9608B539-C8BE-4042-93EA-808E4747E1C3}" dt="2023-05-18T09:20:36.922" v="344" actId="404"/>
          <ac:spMkLst>
            <pc:docMk/>
            <pc:sldMk cId="1398552106" sldId="665"/>
            <ac:spMk id="2" creationId="{43D17D90-1A2A-42CE-1501-F4BEE9D2E2A8}"/>
          </ac:spMkLst>
        </pc:spChg>
      </pc:sldChg>
      <pc:sldChg chg="modSp modAnim">
        <pc:chgData name="Maja Božičević Vrhovčak" userId="b078e624-786b-4f13-8cff-9b0efdb56899" providerId="ADAL" clId="{9608B539-C8BE-4042-93EA-808E4747E1C3}" dt="2023-05-18T09:20:27.396" v="342" actId="404"/>
        <pc:sldMkLst>
          <pc:docMk/>
          <pc:sldMk cId="2778440407" sldId="666"/>
        </pc:sldMkLst>
        <pc:spChg chg="mod">
          <ac:chgData name="Maja Božičević Vrhovčak" userId="b078e624-786b-4f13-8cff-9b0efdb56899" providerId="ADAL" clId="{9608B539-C8BE-4042-93EA-808E4747E1C3}" dt="2023-05-18T09:20:27.396" v="342" actId="404"/>
          <ac:spMkLst>
            <pc:docMk/>
            <pc:sldMk cId="2778440407" sldId="666"/>
            <ac:spMk id="2" creationId="{43D17D90-1A2A-42CE-1501-F4BEE9D2E2A8}"/>
          </ac:spMkLst>
        </pc:spChg>
      </pc:sldChg>
      <pc:sldChg chg="modSp mod modAnim">
        <pc:chgData name="Maja Božičević Vrhovčak" userId="b078e624-786b-4f13-8cff-9b0efdb56899" providerId="ADAL" clId="{9608B539-C8BE-4042-93EA-808E4747E1C3}" dt="2023-05-18T09:27:29.465" v="408" actId="20577"/>
        <pc:sldMkLst>
          <pc:docMk/>
          <pc:sldMk cId="3164916861" sldId="667"/>
        </pc:sldMkLst>
        <pc:spChg chg="mod">
          <ac:chgData name="Maja Božičević Vrhovčak" userId="b078e624-786b-4f13-8cff-9b0efdb56899" providerId="ADAL" clId="{9608B539-C8BE-4042-93EA-808E4747E1C3}" dt="2023-05-18T09:20:15.650" v="337" actId="1076"/>
          <ac:spMkLst>
            <pc:docMk/>
            <pc:sldMk cId="3164916861" sldId="667"/>
            <ac:spMk id="2" creationId="{43D17D90-1A2A-42CE-1501-F4BEE9D2E2A8}"/>
          </ac:spMkLst>
        </pc:spChg>
        <pc:spChg chg="mod">
          <ac:chgData name="Maja Božičević Vrhovčak" userId="b078e624-786b-4f13-8cff-9b0efdb56899" providerId="ADAL" clId="{9608B539-C8BE-4042-93EA-808E4747E1C3}" dt="2023-05-18T09:27:29.465" v="408" actId="20577"/>
          <ac:spMkLst>
            <pc:docMk/>
            <pc:sldMk cId="3164916861" sldId="667"/>
            <ac:spMk id="3" creationId="{F05EB64C-E1F5-2C5C-C3D8-833E1FDB89A9}"/>
          </ac:spMkLst>
        </pc:spChg>
      </pc:sldChg>
      <pc:sldChg chg="modSp modAnim">
        <pc:chgData name="Maja Božičević Vrhovčak" userId="b078e624-786b-4f13-8cff-9b0efdb56899" providerId="ADAL" clId="{9608B539-C8BE-4042-93EA-808E4747E1C3}" dt="2023-05-18T09:20:52.636" v="346" actId="404"/>
        <pc:sldMkLst>
          <pc:docMk/>
          <pc:sldMk cId="1347286377" sldId="668"/>
        </pc:sldMkLst>
        <pc:spChg chg="mod">
          <ac:chgData name="Maja Božičević Vrhovčak" userId="b078e624-786b-4f13-8cff-9b0efdb56899" providerId="ADAL" clId="{9608B539-C8BE-4042-93EA-808E4747E1C3}" dt="2023-05-18T09:20:52.636" v="346" actId="404"/>
          <ac:spMkLst>
            <pc:docMk/>
            <pc:sldMk cId="1347286377" sldId="668"/>
            <ac:spMk id="2" creationId="{43D17D90-1A2A-42CE-1501-F4BEE9D2E2A8}"/>
          </ac:spMkLst>
        </pc:spChg>
      </pc:sldChg>
      <pc:sldChg chg="modSp mod modAnim">
        <pc:chgData name="Maja Božičević Vrhovčak" userId="b078e624-786b-4f13-8cff-9b0efdb56899" providerId="ADAL" clId="{9608B539-C8BE-4042-93EA-808E4747E1C3}" dt="2023-05-18T09:20:21.116" v="340" actId="404"/>
        <pc:sldMkLst>
          <pc:docMk/>
          <pc:sldMk cId="2168414424" sldId="669"/>
        </pc:sldMkLst>
        <pc:spChg chg="mod">
          <ac:chgData name="Maja Božičević Vrhovčak" userId="b078e624-786b-4f13-8cff-9b0efdb56899" providerId="ADAL" clId="{9608B539-C8BE-4042-93EA-808E4747E1C3}" dt="2023-05-18T09:20:21.116" v="340" actId="404"/>
          <ac:spMkLst>
            <pc:docMk/>
            <pc:sldMk cId="2168414424" sldId="669"/>
            <ac:spMk id="2" creationId="{43D17D90-1A2A-42CE-1501-F4BEE9D2E2A8}"/>
          </ac:spMkLst>
        </pc:spChg>
      </pc:sldChg>
      <pc:sldChg chg="modSp mod">
        <pc:chgData name="Maja Božičević Vrhovčak" userId="b078e624-786b-4f13-8cff-9b0efdb56899" providerId="ADAL" clId="{9608B539-C8BE-4042-93EA-808E4747E1C3}" dt="2023-05-18T09:19:55.746" v="330" actId="404"/>
        <pc:sldMkLst>
          <pc:docMk/>
          <pc:sldMk cId="3763796947" sldId="670"/>
        </pc:sldMkLst>
        <pc:spChg chg="mod">
          <ac:chgData name="Maja Božičević Vrhovčak" userId="b078e624-786b-4f13-8cff-9b0efdb56899" providerId="ADAL" clId="{9608B539-C8BE-4042-93EA-808E4747E1C3}" dt="2023-05-18T09:19:55.746" v="330" actId="404"/>
          <ac:spMkLst>
            <pc:docMk/>
            <pc:sldMk cId="3763796947" sldId="670"/>
            <ac:spMk id="2" creationId="{CC6B346C-09FA-E112-BA8D-8B58762E1CE8}"/>
          </ac:spMkLst>
        </pc:spChg>
      </pc:sldChg>
      <pc:sldChg chg="modSp mod">
        <pc:chgData name="Maja Božičević Vrhovčak" userId="b078e624-786b-4f13-8cff-9b0efdb56899" providerId="ADAL" clId="{9608B539-C8BE-4042-93EA-808E4747E1C3}" dt="2023-05-18T09:25:57.452" v="405" actId="404"/>
        <pc:sldMkLst>
          <pc:docMk/>
          <pc:sldMk cId="522892869" sldId="677"/>
        </pc:sldMkLst>
        <pc:spChg chg="mod">
          <ac:chgData name="Maja Božičević Vrhovčak" userId="b078e624-786b-4f13-8cff-9b0efdb56899" providerId="ADAL" clId="{9608B539-C8BE-4042-93EA-808E4747E1C3}" dt="2023-05-18T09:25:57.452" v="405" actId="404"/>
          <ac:spMkLst>
            <pc:docMk/>
            <pc:sldMk cId="522892869" sldId="677"/>
            <ac:spMk id="3" creationId="{F05EB64C-E1F5-2C5C-C3D8-833E1FDB89A9}"/>
          </ac:spMkLst>
        </pc:spChg>
      </pc:sldChg>
      <pc:sldChg chg="modSp mod">
        <pc:chgData name="Maja Božičević Vrhovčak" userId="b078e624-786b-4f13-8cff-9b0efdb56899" providerId="ADAL" clId="{9608B539-C8BE-4042-93EA-808E4747E1C3}" dt="2023-05-18T09:24:21.860" v="397" actId="948"/>
        <pc:sldMkLst>
          <pc:docMk/>
          <pc:sldMk cId="4017861230" sldId="679"/>
        </pc:sldMkLst>
        <pc:spChg chg="mod">
          <ac:chgData name="Maja Božičević Vrhovčak" userId="b078e624-786b-4f13-8cff-9b0efdb56899" providerId="ADAL" clId="{9608B539-C8BE-4042-93EA-808E4747E1C3}" dt="2023-05-18T09:24:21.860" v="397" actId="948"/>
          <ac:spMkLst>
            <pc:docMk/>
            <pc:sldMk cId="4017861230" sldId="679"/>
            <ac:spMk id="3" creationId="{F05EB64C-E1F5-2C5C-C3D8-833E1FDB89A9}"/>
          </ac:spMkLst>
        </pc:spChg>
      </pc:sldChg>
      <pc:sldChg chg="modSp mod">
        <pc:chgData name="Maja Božičević Vrhovčak" userId="b078e624-786b-4f13-8cff-9b0efdb56899" providerId="ADAL" clId="{9608B539-C8BE-4042-93EA-808E4747E1C3}" dt="2023-05-18T09:28:48.164" v="427" actId="20577"/>
        <pc:sldMkLst>
          <pc:docMk/>
          <pc:sldMk cId="1242983312" sldId="680"/>
        </pc:sldMkLst>
        <pc:spChg chg="mod">
          <ac:chgData name="Maja Božičević Vrhovčak" userId="b078e624-786b-4f13-8cff-9b0efdb56899" providerId="ADAL" clId="{9608B539-C8BE-4042-93EA-808E4747E1C3}" dt="2023-05-18T09:28:48.164" v="427" actId="20577"/>
          <ac:spMkLst>
            <pc:docMk/>
            <pc:sldMk cId="1242983312" sldId="680"/>
            <ac:spMk id="3" creationId="{F05EB64C-E1F5-2C5C-C3D8-833E1FDB89A9}"/>
          </ac:spMkLst>
        </pc:spChg>
      </pc:sldChg>
      <pc:sldChg chg="modSp mod">
        <pc:chgData name="Maja Božičević Vrhovčak" userId="b078e624-786b-4f13-8cff-9b0efdb56899" providerId="ADAL" clId="{9608B539-C8BE-4042-93EA-808E4747E1C3}" dt="2023-05-18T09:25:16.489" v="402" actId="404"/>
        <pc:sldMkLst>
          <pc:docMk/>
          <pc:sldMk cId="1977881455" sldId="681"/>
        </pc:sldMkLst>
        <pc:spChg chg="mod">
          <ac:chgData name="Maja Božičević Vrhovčak" userId="b078e624-786b-4f13-8cff-9b0efdb56899" providerId="ADAL" clId="{9608B539-C8BE-4042-93EA-808E4747E1C3}" dt="2023-05-18T09:25:16.489" v="402" actId="404"/>
          <ac:spMkLst>
            <pc:docMk/>
            <pc:sldMk cId="1977881455" sldId="681"/>
            <ac:spMk id="3" creationId="{F05EB64C-E1F5-2C5C-C3D8-833E1FDB89A9}"/>
          </ac:spMkLst>
        </pc:spChg>
      </pc:sldChg>
      <pc:sldChg chg="delSp modSp add mod delAnim">
        <pc:chgData name="Maja Božičević Vrhovčak" userId="b078e624-786b-4f13-8cff-9b0efdb56899" providerId="ADAL" clId="{9608B539-C8BE-4042-93EA-808E4747E1C3}" dt="2023-05-18T09:20:01.466" v="333" actId="404"/>
        <pc:sldMkLst>
          <pc:docMk/>
          <pc:sldMk cId="3349146231" sldId="682"/>
        </pc:sldMkLst>
        <pc:spChg chg="mod">
          <ac:chgData name="Maja Božičević Vrhovčak" userId="b078e624-786b-4f13-8cff-9b0efdb56899" providerId="ADAL" clId="{9608B539-C8BE-4042-93EA-808E4747E1C3}" dt="2023-05-18T09:20:01.466" v="333" actId="404"/>
          <ac:spMkLst>
            <pc:docMk/>
            <pc:sldMk cId="3349146231" sldId="682"/>
            <ac:spMk id="2" creationId="{43D17D90-1A2A-42CE-1501-F4BEE9D2E2A8}"/>
          </ac:spMkLst>
        </pc:spChg>
        <pc:spChg chg="mod">
          <ac:chgData name="Maja Božičević Vrhovčak" userId="b078e624-786b-4f13-8cff-9b0efdb56899" providerId="ADAL" clId="{9608B539-C8BE-4042-93EA-808E4747E1C3}" dt="2023-05-18T09:18:35.605" v="295" actId="20577"/>
          <ac:spMkLst>
            <pc:docMk/>
            <pc:sldMk cId="3349146231" sldId="682"/>
            <ac:spMk id="3" creationId="{F05EB64C-E1F5-2C5C-C3D8-833E1FDB89A9}"/>
          </ac:spMkLst>
        </pc:spChg>
        <pc:spChg chg="del">
          <ac:chgData name="Maja Božičević Vrhovčak" userId="b078e624-786b-4f13-8cff-9b0efdb56899" providerId="ADAL" clId="{9608B539-C8BE-4042-93EA-808E4747E1C3}" dt="2023-05-18T08:56:21.718" v="126" actId="478"/>
          <ac:spMkLst>
            <pc:docMk/>
            <pc:sldMk cId="3349146231" sldId="682"/>
            <ac:spMk id="4" creationId="{C840F600-5451-5B33-18AF-6355A211165B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energetskiinstituth.sharepoint.com/sites/NECP_2023/Shared%20Documents/Emisije/Emisije_NECP_2023051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energetskiinstituth.sharepoint.com/sites/NECP_2023/Shared%20Documents/Emisije/Emisije_NECP_20230516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Emisije CO</a:t>
            </a:r>
            <a:r>
              <a:rPr lang="en-US" sz="1800" baseline="-25000"/>
              <a:t>2</a:t>
            </a:r>
            <a:r>
              <a:rPr lang="en-US" sz="1800"/>
              <a:t>,</a:t>
            </a:r>
            <a:r>
              <a:rPr lang="en-US" sz="1800" baseline="0"/>
              <a:t> energija - izgaranje goriva</a:t>
            </a:r>
            <a:endParaRPr lang="hr-HR" sz="1800"/>
          </a:p>
        </c:rich>
      </c:tx>
      <c:layout>
        <c:manualLayout>
          <c:xMode val="edge"/>
          <c:yMode val="edge"/>
          <c:x val="0.17933786619738937"/>
          <c:y val="9.82456004633788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0.10536039277433286"/>
          <c:y val="0.24598242216018482"/>
          <c:w val="0.84909643537660529"/>
          <c:h val="0.35140683279591861"/>
        </c:manualLayout>
      </c:layout>
      <c:areaChart>
        <c:grouping val="stacked"/>
        <c:varyColors val="0"/>
        <c:ser>
          <c:idx val="0"/>
          <c:order val="0"/>
          <c:tx>
            <c:strRef>
              <c:f>WAM!$B$328</c:f>
              <c:strCache>
                <c:ptCount val="1"/>
                <c:pt idx="0">
                  <c:v>Energetska postrojenja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WAM!$C$327:$M$327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2021</c:v>
                </c:pt>
                <c:pt idx="5">
                  <c:v>2025</c:v>
                </c:pt>
                <c:pt idx="6">
                  <c:v>2030</c:v>
                </c:pt>
                <c:pt idx="7">
                  <c:v>2035</c:v>
                </c:pt>
                <c:pt idx="8">
                  <c:v>2040</c:v>
                </c:pt>
                <c:pt idx="9">
                  <c:v>2045</c:v>
                </c:pt>
                <c:pt idx="10">
                  <c:v>2050</c:v>
                </c:pt>
              </c:numCache>
            </c:numRef>
          </c:cat>
          <c:val>
            <c:numRef>
              <c:f>WAM!$C$328:$M$328</c:f>
              <c:numCache>
                <c:formatCode>#,##0</c:formatCode>
                <c:ptCount val="11"/>
                <c:pt idx="0">
                  <c:v>6810.0318332995212</c:v>
                </c:pt>
                <c:pt idx="1">
                  <c:v>6631.4158558176514</c:v>
                </c:pt>
                <c:pt idx="2">
                  <c:v>4718.8176871665701</c:v>
                </c:pt>
                <c:pt idx="3">
                  <c:v>3659.316514736171</c:v>
                </c:pt>
                <c:pt idx="4">
                  <c:v>3718.3454851551201</c:v>
                </c:pt>
                <c:pt idx="5">
                  <c:v>3687.3100598808651</c:v>
                </c:pt>
                <c:pt idx="6">
                  <c:v>3656.2746346066101</c:v>
                </c:pt>
                <c:pt idx="7">
                  <c:v>2611.9395497909236</c:v>
                </c:pt>
                <c:pt idx="8">
                  <c:v>1567.6044649752371</c:v>
                </c:pt>
                <c:pt idx="9">
                  <c:v>1502.7071439823828</c:v>
                </c:pt>
                <c:pt idx="10">
                  <c:v>1437.8098229895286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43-4EEF-B3CB-F44A5A393EAC}"/>
            </c:ext>
          </c:extLst>
        </c:ser>
        <c:ser>
          <c:idx val="1"/>
          <c:order val="1"/>
          <c:tx>
            <c:strRef>
              <c:f>WAM!$B$329</c:f>
              <c:strCache>
                <c:ptCount val="1"/>
                <c:pt idx="0">
                  <c:v>Industrija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WAM!$C$327:$M$327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2021</c:v>
                </c:pt>
                <c:pt idx="5">
                  <c:v>2025</c:v>
                </c:pt>
                <c:pt idx="6">
                  <c:v>2030</c:v>
                </c:pt>
                <c:pt idx="7">
                  <c:v>2035</c:v>
                </c:pt>
                <c:pt idx="8">
                  <c:v>2040</c:v>
                </c:pt>
                <c:pt idx="9">
                  <c:v>2045</c:v>
                </c:pt>
                <c:pt idx="10">
                  <c:v>2050</c:v>
                </c:pt>
              </c:numCache>
            </c:numRef>
          </c:cat>
          <c:val>
            <c:numRef>
              <c:f>WAM!$C$329:$M$329</c:f>
              <c:numCache>
                <c:formatCode>#,##0</c:formatCode>
                <c:ptCount val="11"/>
                <c:pt idx="0">
                  <c:v>3724.0224243411999</c:v>
                </c:pt>
                <c:pt idx="1">
                  <c:v>3855.1232311796002</c:v>
                </c:pt>
                <c:pt idx="2">
                  <c:v>2222.7048993000003</c:v>
                </c:pt>
                <c:pt idx="3">
                  <c:v>2381.7441634000002</c:v>
                </c:pt>
                <c:pt idx="4">
                  <c:v>2418.0554476000002</c:v>
                </c:pt>
                <c:pt idx="5">
                  <c:v>2333.2072557540032</c:v>
                </c:pt>
                <c:pt idx="6">
                  <c:v>2248.3590639080066</c:v>
                </c:pt>
                <c:pt idx="7">
                  <c:v>1762.9676252090708</c:v>
                </c:pt>
                <c:pt idx="8">
                  <c:v>1277.5761865101347</c:v>
                </c:pt>
                <c:pt idx="9">
                  <c:v>1175.2574511357288</c:v>
                </c:pt>
                <c:pt idx="10">
                  <c:v>1072.938715761323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43-4EEF-B3CB-F44A5A393EAC}"/>
            </c:ext>
          </c:extLst>
        </c:ser>
        <c:ser>
          <c:idx val="2"/>
          <c:order val="2"/>
          <c:tx>
            <c:strRef>
              <c:f>WAM!$B$330</c:f>
              <c:strCache>
                <c:ptCount val="1"/>
                <c:pt idx="0">
                  <c:v>Promet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WAM!$C$327:$M$327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2021</c:v>
                </c:pt>
                <c:pt idx="5">
                  <c:v>2025</c:v>
                </c:pt>
                <c:pt idx="6">
                  <c:v>2030</c:v>
                </c:pt>
                <c:pt idx="7">
                  <c:v>2035</c:v>
                </c:pt>
                <c:pt idx="8">
                  <c:v>2040</c:v>
                </c:pt>
                <c:pt idx="9">
                  <c:v>2045</c:v>
                </c:pt>
                <c:pt idx="10">
                  <c:v>2050</c:v>
                </c:pt>
              </c:numCache>
            </c:numRef>
          </c:cat>
          <c:val>
            <c:numRef>
              <c:f>WAM!$C$330:$M$330</c:f>
              <c:numCache>
                <c:formatCode>#,##0</c:formatCode>
                <c:ptCount val="11"/>
                <c:pt idx="0">
                  <c:v>5467.6914899683679</c:v>
                </c:pt>
                <c:pt idx="1">
                  <c:v>5820.9383162748991</c:v>
                </c:pt>
                <c:pt idx="2">
                  <c:v>5887.7767033027521</c:v>
                </c:pt>
                <c:pt idx="3">
                  <c:v>5732.1115913577796</c:v>
                </c:pt>
                <c:pt idx="4">
                  <c:v>6194.9844084258775</c:v>
                </c:pt>
                <c:pt idx="5">
                  <c:v>6073.2724284935321</c:v>
                </c:pt>
                <c:pt idx="6">
                  <c:v>5951.5604485611857</c:v>
                </c:pt>
                <c:pt idx="7">
                  <c:v>4864.6276990498754</c:v>
                </c:pt>
                <c:pt idx="8">
                  <c:v>3777.6949495385652</c:v>
                </c:pt>
                <c:pt idx="9">
                  <c:v>2454.2363174060192</c:v>
                </c:pt>
                <c:pt idx="10">
                  <c:v>1130.777685273473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43-4EEF-B3CB-F44A5A393EAC}"/>
            </c:ext>
          </c:extLst>
        </c:ser>
        <c:ser>
          <c:idx val="3"/>
          <c:order val="3"/>
          <c:tx>
            <c:strRef>
              <c:f>WAM!$B$331</c:f>
              <c:strCache>
                <c:ptCount val="1"/>
                <c:pt idx="0">
                  <c:v>Ostali sektori*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WAM!$C$327:$M$327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2021</c:v>
                </c:pt>
                <c:pt idx="5">
                  <c:v>2025</c:v>
                </c:pt>
                <c:pt idx="6">
                  <c:v>2030</c:v>
                </c:pt>
                <c:pt idx="7">
                  <c:v>2035</c:v>
                </c:pt>
                <c:pt idx="8">
                  <c:v>2040</c:v>
                </c:pt>
                <c:pt idx="9">
                  <c:v>2045</c:v>
                </c:pt>
                <c:pt idx="10">
                  <c:v>2050</c:v>
                </c:pt>
              </c:numCache>
            </c:numRef>
          </c:cat>
          <c:val>
            <c:numRef>
              <c:f>WAM!$C$331:$M$331</c:f>
              <c:numCache>
                <c:formatCode>#,##0</c:formatCode>
                <c:ptCount val="11"/>
                <c:pt idx="0">
                  <c:v>3898.1613559675952</c:v>
                </c:pt>
                <c:pt idx="1">
                  <c:v>3658.7097770763239</c:v>
                </c:pt>
                <c:pt idx="2">
                  <c:v>2719.8124605581797</c:v>
                </c:pt>
                <c:pt idx="3">
                  <c:v>2727.2473326935365</c:v>
                </c:pt>
                <c:pt idx="4">
                  <c:v>2858.5904709989231</c:v>
                </c:pt>
                <c:pt idx="5">
                  <c:v>2525.3166611655897</c:v>
                </c:pt>
                <c:pt idx="6">
                  <c:v>2192.0428513322559</c:v>
                </c:pt>
                <c:pt idx="7">
                  <c:v>1842.4933213940658</c:v>
                </c:pt>
                <c:pt idx="8">
                  <c:v>1492.9437914558755</c:v>
                </c:pt>
                <c:pt idx="9">
                  <c:v>1211.2375719005181</c:v>
                </c:pt>
                <c:pt idx="10">
                  <c:v>929.53135234516083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943-4EEF-B3CB-F44A5A393E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5924824"/>
        <c:axId val="885922664"/>
      </c:areaChart>
      <c:catAx>
        <c:axId val="885924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885922664"/>
        <c:crosses val="autoZero"/>
        <c:auto val="1"/>
        <c:lblAlgn val="ctr"/>
        <c:lblOffset val="100"/>
        <c:noMultiLvlLbl val="0"/>
      </c:catAx>
      <c:valAx>
        <c:axId val="885922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8859248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2982206569090552E-2"/>
          <c:y val="0.72660816475647394"/>
          <c:w val="0.9257093279659776"/>
          <c:h val="0.205268299795858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/>
              <a:t>Emisije</a:t>
            </a:r>
            <a:r>
              <a:rPr lang="en-US" sz="1800" b="0" baseline="0"/>
              <a:t> CO</a:t>
            </a:r>
            <a:r>
              <a:rPr lang="en-US" sz="1800" b="0" baseline="-25000"/>
              <a:t>2eq</a:t>
            </a:r>
            <a:r>
              <a:rPr lang="en-US" sz="1800" b="0" baseline="0"/>
              <a:t> (kt)</a:t>
            </a:r>
            <a:endParaRPr lang="hr-HR" sz="1800" b="0"/>
          </a:p>
        </c:rich>
      </c:tx>
      <c:layout>
        <c:manualLayout>
          <c:xMode val="edge"/>
          <c:yMode val="edge"/>
          <c:x val="0.36145085484788808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0.1499215219820369"/>
          <c:y val="0.17171296296296296"/>
          <c:w val="0.79425936302281819"/>
          <c:h val="0.50015930300379119"/>
        </c:manualLayout>
      </c:layout>
      <c:areaChart>
        <c:grouping val="standard"/>
        <c:varyColors val="0"/>
        <c:ser>
          <c:idx val="0"/>
          <c:order val="0"/>
          <c:tx>
            <c:strRef>
              <c:f>WAM!$B$302</c:f>
              <c:strCache>
                <c:ptCount val="1"/>
                <c:pt idx="0">
                  <c:v>Energija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WAM!$C$301:$L$301</c:f>
              <c:numCache>
                <c:formatCode>General</c:formatCode>
                <c:ptCount val="10"/>
                <c:pt idx="0">
                  <c:v>2005</c:v>
                </c:pt>
                <c:pt idx="2">
                  <c:v>2015</c:v>
                </c:pt>
                <c:pt idx="4">
                  <c:v>2025</c:v>
                </c:pt>
                <c:pt idx="6">
                  <c:v>2035</c:v>
                </c:pt>
                <c:pt idx="8">
                  <c:v>2045</c:v>
                </c:pt>
              </c:numCache>
            </c:numRef>
          </c:cat>
          <c:val>
            <c:numRef>
              <c:f>WAM!$C$302:$L$302</c:f>
              <c:numCache>
                <c:formatCode>#,##0</c:formatCode>
                <c:ptCount val="10"/>
                <c:pt idx="0">
                  <c:v>21619.549404990357</c:v>
                </c:pt>
                <c:pt idx="1">
                  <c:v>21678.774077559912</c:v>
                </c:pt>
                <c:pt idx="2">
                  <c:v>16640.709753597992</c:v>
                </c:pt>
                <c:pt idx="3">
                  <c:v>15554.95699005737</c:v>
                </c:pt>
                <c:pt idx="4">
                  <c:v>15647.888781655029</c:v>
                </c:pt>
                <c:pt idx="5">
                  <c:v>15023.472965070307</c:v>
                </c:pt>
                <c:pt idx="6">
                  <c:v>11881.168211700449</c:v>
                </c:pt>
                <c:pt idx="7">
                  <c:v>8738.8634583305884</c:v>
                </c:pt>
                <c:pt idx="8">
                  <c:v>6790.9851251506097</c:v>
                </c:pt>
                <c:pt idx="9">
                  <c:v>4843.1067919706293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96-40CE-97D6-18C3DD01FFEA}"/>
            </c:ext>
          </c:extLst>
        </c:ser>
        <c:ser>
          <c:idx val="1"/>
          <c:order val="1"/>
          <c:tx>
            <c:strRef>
              <c:f>WAM!$B$303</c:f>
              <c:strCache>
                <c:ptCount val="1"/>
                <c:pt idx="0">
                  <c:v>Industrijski procesi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WAM!$C$301:$L$301</c:f>
              <c:numCache>
                <c:formatCode>General</c:formatCode>
                <c:ptCount val="10"/>
                <c:pt idx="0">
                  <c:v>2005</c:v>
                </c:pt>
                <c:pt idx="2">
                  <c:v>2015</c:v>
                </c:pt>
                <c:pt idx="4">
                  <c:v>2025</c:v>
                </c:pt>
                <c:pt idx="6">
                  <c:v>2035</c:v>
                </c:pt>
                <c:pt idx="8">
                  <c:v>2045</c:v>
                </c:pt>
              </c:numCache>
            </c:numRef>
          </c:cat>
          <c:val>
            <c:numRef>
              <c:f>WAM!$C$303:$L$303</c:f>
              <c:numCache>
                <c:formatCode>#,##0</c:formatCode>
                <c:ptCount val="10"/>
                <c:pt idx="0">
                  <c:v>3400.2497551203701</c:v>
                </c:pt>
                <c:pt idx="1">
                  <c:v>3583.6217044253463</c:v>
                </c:pt>
                <c:pt idx="2">
                  <c:v>3205.3055497905102</c:v>
                </c:pt>
                <c:pt idx="3">
                  <c:v>3646.3363194687104</c:v>
                </c:pt>
                <c:pt idx="4">
                  <c:v>3425.0050310719944</c:v>
                </c:pt>
                <c:pt idx="5">
                  <c:v>2885.1328203614194</c:v>
                </c:pt>
                <c:pt idx="6">
                  <c:v>2606.3889407936117</c:v>
                </c:pt>
                <c:pt idx="7">
                  <c:v>1452.4490193874083</c:v>
                </c:pt>
                <c:pt idx="8">
                  <c:v>1325.1616417081457</c:v>
                </c:pt>
                <c:pt idx="9">
                  <c:v>1197.9735857555445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96-40CE-97D6-18C3DD01FFEA}"/>
            </c:ext>
          </c:extLst>
        </c:ser>
        <c:ser>
          <c:idx val="2"/>
          <c:order val="2"/>
          <c:tx>
            <c:strRef>
              <c:f>WAM!$B$304</c:f>
              <c:strCache>
                <c:ptCount val="1"/>
                <c:pt idx="0">
                  <c:v>Poljoprivreda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WAM!$C$301:$L$301</c:f>
              <c:numCache>
                <c:formatCode>General</c:formatCode>
                <c:ptCount val="10"/>
                <c:pt idx="0">
                  <c:v>2005</c:v>
                </c:pt>
                <c:pt idx="2">
                  <c:v>2015</c:v>
                </c:pt>
                <c:pt idx="4">
                  <c:v>2025</c:v>
                </c:pt>
                <c:pt idx="6">
                  <c:v>2035</c:v>
                </c:pt>
                <c:pt idx="8">
                  <c:v>2045</c:v>
                </c:pt>
              </c:numCache>
            </c:numRef>
          </c:cat>
          <c:val>
            <c:numRef>
              <c:f>WAM!$C$304:$L$304</c:f>
              <c:numCache>
                <c:formatCode>#,##0</c:formatCode>
                <c:ptCount val="10"/>
                <c:pt idx="0">
                  <c:v>3361.8255647020046</c:v>
                </c:pt>
                <c:pt idx="1">
                  <c:v>3435.7749556745057</c:v>
                </c:pt>
                <c:pt idx="2">
                  <c:v>2787.2003976571132</c:v>
                </c:pt>
                <c:pt idx="3">
                  <c:v>2700.7162467278981</c:v>
                </c:pt>
                <c:pt idx="4">
                  <c:v>2492.1614594629773</c:v>
                </c:pt>
                <c:pt idx="5">
                  <c:v>2383.7137854099196</c:v>
                </c:pt>
                <c:pt idx="6">
                  <c:v>2314.9327025187608</c:v>
                </c:pt>
                <c:pt idx="7">
                  <c:v>2245.355565155146</c:v>
                </c:pt>
                <c:pt idx="8">
                  <c:v>2183.7356273507803</c:v>
                </c:pt>
                <c:pt idx="9">
                  <c:v>2060.01162464356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96-40CE-97D6-18C3DD01FFEA}"/>
            </c:ext>
          </c:extLst>
        </c:ser>
        <c:ser>
          <c:idx val="3"/>
          <c:order val="3"/>
          <c:tx>
            <c:strRef>
              <c:f>WAM!$B$305</c:f>
              <c:strCache>
                <c:ptCount val="1"/>
                <c:pt idx="0">
                  <c:v>Uporaba zemljišta i šumarstvo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WAM!$C$301:$L$301</c:f>
              <c:numCache>
                <c:formatCode>General</c:formatCode>
                <c:ptCount val="10"/>
                <c:pt idx="0">
                  <c:v>2005</c:v>
                </c:pt>
                <c:pt idx="2">
                  <c:v>2015</c:v>
                </c:pt>
                <c:pt idx="4">
                  <c:v>2025</c:v>
                </c:pt>
                <c:pt idx="6">
                  <c:v>2035</c:v>
                </c:pt>
                <c:pt idx="8">
                  <c:v>2045</c:v>
                </c:pt>
              </c:numCache>
            </c:numRef>
          </c:cat>
          <c:val>
            <c:numRef>
              <c:f>WAM!$C$305:$L$305</c:f>
              <c:numCache>
                <c:formatCode>#,##0</c:formatCode>
                <c:ptCount val="10"/>
                <c:pt idx="0">
                  <c:v>-7968.6762764994119</c:v>
                </c:pt>
                <c:pt idx="1">
                  <c:v>-7785.6369460078358</c:v>
                </c:pt>
                <c:pt idx="2">
                  <c:v>-5698.3988320062026</c:v>
                </c:pt>
                <c:pt idx="3">
                  <c:v>-5666.7896153969714</c:v>
                </c:pt>
                <c:pt idx="4">
                  <c:v>-4936.0038760715488</c:v>
                </c:pt>
                <c:pt idx="5">
                  <c:v>-4107.19600289752</c:v>
                </c:pt>
                <c:pt idx="6">
                  <c:v>-4091.9744702815169</c:v>
                </c:pt>
                <c:pt idx="7">
                  <c:v>-4397.4161217779474</c:v>
                </c:pt>
                <c:pt idx="8">
                  <c:v>-4482.3409523912205</c:v>
                </c:pt>
                <c:pt idx="9">
                  <c:v>-4738.8312289310725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896-40CE-97D6-18C3DD01FFEA}"/>
            </c:ext>
          </c:extLst>
        </c:ser>
        <c:ser>
          <c:idx val="4"/>
          <c:order val="4"/>
          <c:tx>
            <c:strRef>
              <c:f>WAM!$B$306</c:f>
              <c:strCache>
                <c:ptCount val="1"/>
                <c:pt idx="0">
                  <c:v>Otpad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WAM!$C$301:$L$301</c:f>
              <c:numCache>
                <c:formatCode>General</c:formatCode>
                <c:ptCount val="10"/>
                <c:pt idx="0">
                  <c:v>2005</c:v>
                </c:pt>
                <c:pt idx="2">
                  <c:v>2015</c:v>
                </c:pt>
                <c:pt idx="4">
                  <c:v>2025</c:v>
                </c:pt>
                <c:pt idx="6">
                  <c:v>2035</c:v>
                </c:pt>
                <c:pt idx="8">
                  <c:v>2045</c:v>
                </c:pt>
              </c:numCache>
            </c:numRef>
          </c:cat>
          <c:val>
            <c:numRef>
              <c:f>WAM!$C$306:$L$306</c:f>
              <c:numCache>
                <c:formatCode>#,##0</c:formatCode>
                <c:ptCount val="10"/>
                <c:pt idx="0">
                  <c:v>1494.8158669212371</c:v>
                </c:pt>
                <c:pt idx="1">
                  <c:v>1585.7106121264064</c:v>
                </c:pt>
                <c:pt idx="2">
                  <c:v>1977.8324536019695</c:v>
                </c:pt>
                <c:pt idx="3">
                  <c:v>2004.8082923168511</c:v>
                </c:pt>
                <c:pt idx="4">
                  <c:v>1318.6748789727465</c:v>
                </c:pt>
                <c:pt idx="5">
                  <c:v>968.21264637817058</c:v>
                </c:pt>
                <c:pt idx="6">
                  <c:v>768.96562587953815</c:v>
                </c:pt>
                <c:pt idx="7">
                  <c:v>630.97283692540157</c:v>
                </c:pt>
                <c:pt idx="8">
                  <c:v>521.47722015802515</c:v>
                </c:pt>
                <c:pt idx="9">
                  <c:v>432.64553365026836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896-40CE-97D6-18C3DD01FF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15396944"/>
        <c:axId val="715397304"/>
      </c:areaChart>
      <c:catAx>
        <c:axId val="715396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715397304"/>
        <c:crosses val="autoZero"/>
        <c:auto val="1"/>
        <c:lblAlgn val="ctr"/>
        <c:lblOffset val="100"/>
        <c:noMultiLvlLbl val="0"/>
      </c:catAx>
      <c:valAx>
        <c:axId val="715397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71539694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7110217652256638E-2"/>
          <c:y val="0.72742782152230967"/>
          <c:w val="0.96058215724815565"/>
          <c:h val="0.19849810440361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7F9588C-62EE-623A-6841-7D6B6287B3DD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2"/>
            <a:ext cx="4301543" cy="3410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0A1A3B-0259-35E1-63DB-42B49380B22B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5622790" y="2"/>
            <a:ext cx="4301543" cy="3410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629B751-8ED7-477A-ADB1-808B18444962}" type="datetime1">
              <a:rPr lang="hr-H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15.5.2023.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9174C-7917-5511-2CC9-F5655E63BB83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6456609"/>
            <a:ext cx="4301543" cy="3410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D5247D-5B83-F640-3DD0-6A4A581BFC64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5622790" y="6456609"/>
            <a:ext cx="4301543" cy="3410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2F650D3-F715-4D1F-B228-A7BE7FCC5122}" type="slidenum">
              <a:t>‹#›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9466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3183CAD-2DEB-CB42-FEA4-3D88FB968EE5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2"/>
            <a:ext cx="4301543" cy="3410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473268-18C6-CE1C-BE77-51CA6BB0899F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5622790" y="2"/>
            <a:ext cx="4301543" cy="3410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A83B2589-9647-4225-BCBB-670073F85D96}" type="datetime1">
              <a:rPr lang="hr-HR"/>
              <a:pPr lvl="0"/>
              <a:t>15.5.2023.</a:t>
            </a:fld>
            <a:endParaRPr lang="hr-HR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D637644-E949-FC2D-1674-00F3F032FD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7CA108E-8C4D-4B2A-1B7F-09EED7EA0DDF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0C60E4-E084-5E50-2191-EB5A22ACDCD4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6456609"/>
            <a:ext cx="4301543" cy="3410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A414C4-E5F3-B0B4-AF21-9AB53F655E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5622790" y="6456609"/>
            <a:ext cx="4301543" cy="3410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F8B74556-8CF8-4544-A2A2-F179F27D54BB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0246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377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189" marR="0" lvl="1" indent="0" algn="l" defTabSz="914377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377" marR="0" lvl="2" indent="0" algn="l" defTabSz="914377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566" marR="0" lvl="3" indent="0" algn="l" defTabSz="914377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754" marR="0" lvl="4" indent="0" algn="l" defTabSz="914377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/Naslovn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406;p1">
            <a:extLst>
              <a:ext uri="{FF2B5EF4-FFF2-40B4-BE49-F238E27FC236}">
                <a16:creationId xmlns:a16="http://schemas.microsoft.com/office/drawing/2014/main" id="{4453861E-839E-677A-20F7-23AC9084D86E}"/>
              </a:ext>
            </a:extLst>
          </p:cNvPr>
          <p:cNvCxnSpPr/>
          <p:nvPr/>
        </p:nvCxnSpPr>
        <p:spPr>
          <a:xfrm>
            <a:off x="4060961" y="878409"/>
            <a:ext cx="6814172" cy="0"/>
          </a:xfrm>
          <a:prstGeom prst="straightConnector1">
            <a:avLst/>
          </a:prstGeom>
          <a:noFill/>
          <a:ln w="12701" cap="flat">
            <a:solidFill>
              <a:srgbClr val="949598"/>
            </a:solidFill>
            <a:prstDash val="solid"/>
            <a:miter/>
          </a:ln>
        </p:spPr>
      </p:cxnSp>
      <p:cxnSp>
        <p:nvCxnSpPr>
          <p:cNvPr id="3" name="Google Shape;407;p1">
            <a:extLst>
              <a:ext uri="{FF2B5EF4-FFF2-40B4-BE49-F238E27FC236}">
                <a16:creationId xmlns:a16="http://schemas.microsoft.com/office/drawing/2014/main" id="{1BD6B345-00B8-009B-4A4A-E12CF08F2E4B}"/>
              </a:ext>
            </a:extLst>
          </p:cNvPr>
          <p:cNvCxnSpPr/>
          <p:nvPr/>
        </p:nvCxnSpPr>
        <p:spPr>
          <a:xfrm>
            <a:off x="772532" y="6032498"/>
            <a:ext cx="9859345" cy="2149"/>
          </a:xfrm>
          <a:prstGeom prst="straightConnector1">
            <a:avLst/>
          </a:prstGeom>
          <a:noFill/>
          <a:ln w="12701" cap="flat">
            <a:solidFill>
              <a:srgbClr val="949598"/>
            </a:solidFill>
            <a:prstDash val="solid"/>
            <a:miter/>
          </a:ln>
        </p:spPr>
      </p:cxnSp>
      <p:pic>
        <p:nvPicPr>
          <p:cNvPr id="4" name="Google Shape;408;p1">
            <a:extLst>
              <a:ext uri="{FF2B5EF4-FFF2-40B4-BE49-F238E27FC236}">
                <a16:creationId xmlns:a16="http://schemas.microsoft.com/office/drawing/2014/main" id="{DB6989B3-4DE8-1027-E144-ABE67141BFB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844548" y="823354"/>
            <a:ext cx="2878101" cy="131800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D649AB0-D517-9C84-8A82-EA7CFCF53C8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0265" y="5220530"/>
            <a:ext cx="7001825" cy="699151"/>
          </a:xfrm>
        </p:spPr>
        <p:txBody>
          <a:bodyPr/>
          <a:lstStyle>
            <a:lvl1pPr marL="0" indent="0">
              <a:buNone/>
              <a:defRPr>
                <a:solidFill>
                  <a:srgbClr val="525B6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38">
            <a:extLst>
              <a:ext uri="{FF2B5EF4-FFF2-40B4-BE49-F238E27FC236}">
                <a16:creationId xmlns:a16="http://schemas.microsoft.com/office/drawing/2014/main" id="{C9BB31F2-936A-37C0-F34D-C0A2E1797AC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0264" y="3496400"/>
            <a:ext cx="7000875" cy="1611309"/>
          </a:xfrm>
        </p:spPr>
        <p:txBody>
          <a:bodyPr/>
          <a:lstStyle>
            <a:lvl1pPr marL="0" indent="0">
              <a:buNone/>
              <a:defRPr sz="4300">
                <a:solidFill>
                  <a:srgbClr val="525B6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7" descr="Background pattern">
            <a:extLst>
              <a:ext uri="{FF2B5EF4-FFF2-40B4-BE49-F238E27FC236}">
                <a16:creationId xmlns:a16="http://schemas.microsoft.com/office/drawing/2014/main" id="{F116DA46-BE07-0FC9-AFE2-7220ABE910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46000"/>
          </a:blip>
          <a:srcRect r="1795" b="33864"/>
          <a:stretch>
            <a:fillRect/>
          </a:stretch>
        </p:blipFill>
        <p:spPr>
          <a:xfrm>
            <a:off x="5032537" y="-73417"/>
            <a:ext cx="7159459" cy="692147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014107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ransition Headli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31D01-DBD3-22B6-DFD8-037E9160F3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88575" y="1613250"/>
            <a:ext cx="7014847" cy="1325559"/>
          </a:xfrm>
        </p:spPr>
        <p:txBody>
          <a:bodyPr anchorCtr="1"/>
          <a:lstStyle>
            <a:lvl1pPr algn="ctr">
              <a:defRPr lang="hr-HR" sz="6000">
                <a:solidFill>
                  <a:srgbClr val="E50100"/>
                </a:solidFill>
              </a:defRPr>
            </a:lvl1pPr>
          </a:lstStyle>
          <a:p>
            <a:pPr lvl="0"/>
            <a:r>
              <a:rPr lang="hr-HR"/>
              <a:t>Transition Headline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5A1BCE47-716F-D9A8-A212-1D4E68F60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1653" y="1"/>
            <a:ext cx="2450345" cy="650744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8BCD9D87-B277-CD74-DC53-B2AB89C7B3C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88575" y="3429000"/>
            <a:ext cx="7014847" cy="1523445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525B6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F283062-C7E9-2613-B40A-BAD46C353889}"/>
              </a:ext>
            </a:extLst>
          </p:cNvPr>
          <p:cNvSpPr/>
          <p:nvPr/>
        </p:nvSpPr>
        <p:spPr>
          <a:xfrm>
            <a:off x="4323081" y="1"/>
            <a:ext cx="3545843" cy="101599"/>
          </a:xfrm>
          <a:prstGeom prst="rect">
            <a:avLst/>
          </a:prstGeom>
          <a:solidFill>
            <a:srgbClr val="E501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7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H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554128A4-D663-A35C-2379-739D7475A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90" y="5982445"/>
            <a:ext cx="1491743" cy="683129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7" name="Straight Connector 8">
            <a:extLst>
              <a:ext uri="{FF2B5EF4-FFF2-40B4-BE49-F238E27FC236}">
                <a16:creationId xmlns:a16="http://schemas.microsoft.com/office/drawing/2014/main" id="{AC408934-8FDB-E263-BE24-D76A7FB6BC90}"/>
              </a:ext>
            </a:extLst>
          </p:cNvPr>
          <p:cNvCxnSpPr/>
          <p:nvPr/>
        </p:nvCxnSpPr>
        <p:spPr>
          <a:xfrm>
            <a:off x="2015494" y="6507447"/>
            <a:ext cx="10176503" cy="0"/>
          </a:xfrm>
          <a:prstGeom prst="straightConnector1">
            <a:avLst/>
          </a:prstGeom>
          <a:noFill/>
          <a:ln w="19046" cap="flat">
            <a:solidFill>
              <a:srgbClr val="525B60">
                <a:alpha val="50196"/>
              </a:srgbClr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1834414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2B6A8733-E8BD-CD41-BC48-5354FD90F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90" y="5982445"/>
            <a:ext cx="1491743" cy="683129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3" name="Straight Connector 8">
            <a:extLst>
              <a:ext uri="{FF2B5EF4-FFF2-40B4-BE49-F238E27FC236}">
                <a16:creationId xmlns:a16="http://schemas.microsoft.com/office/drawing/2014/main" id="{3EFE1182-8F7A-08E9-8C2A-34F19EBCD4D8}"/>
              </a:ext>
            </a:extLst>
          </p:cNvPr>
          <p:cNvCxnSpPr/>
          <p:nvPr/>
        </p:nvCxnSpPr>
        <p:spPr>
          <a:xfrm>
            <a:off x="2015494" y="6507447"/>
            <a:ext cx="10176503" cy="0"/>
          </a:xfrm>
          <a:prstGeom prst="straightConnector1">
            <a:avLst/>
          </a:prstGeom>
          <a:noFill/>
          <a:ln w="19046" cap="flat">
            <a:solidFill>
              <a:srgbClr val="525B60">
                <a:alpha val="50196"/>
              </a:srgbClr>
            </a:solidFill>
            <a:prstDash val="solid"/>
            <a:miter/>
          </a:ln>
        </p:spPr>
      </p:cxnSp>
      <p:sp>
        <p:nvSpPr>
          <p:cNvPr id="4" name="Rectangle 6">
            <a:extLst>
              <a:ext uri="{FF2B5EF4-FFF2-40B4-BE49-F238E27FC236}">
                <a16:creationId xmlns:a16="http://schemas.microsoft.com/office/drawing/2014/main" id="{35060C35-F6A5-DCA4-09D4-20A920FC7A89}"/>
              </a:ext>
            </a:extLst>
          </p:cNvPr>
          <p:cNvSpPr/>
          <p:nvPr/>
        </p:nvSpPr>
        <p:spPr>
          <a:xfrm>
            <a:off x="4323081" y="1"/>
            <a:ext cx="3545843" cy="101599"/>
          </a:xfrm>
          <a:prstGeom prst="rect">
            <a:avLst/>
          </a:prstGeom>
          <a:solidFill>
            <a:srgbClr val="E501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7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H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Flowchart: Connector 9">
            <a:extLst>
              <a:ext uri="{FF2B5EF4-FFF2-40B4-BE49-F238E27FC236}">
                <a16:creationId xmlns:a16="http://schemas.microsoft.com/office/drawing/2014/main" id="{AA2F9D0B-1463-8ADE-5CD1-1AA5221C21BF}"/>
              </a:ext>
            </a:extLst>
          </p:cNvPr>
          <p:cNvSpPr/>
          <p:nvPr/>
        </p:nvSpPr>
        <p:spPr>
          <a:xfrm>
            <a:off x="5191606" y="269391"/>
            <a:ext cx="1808775" cy="176057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D0D3DA"/>
          </a:solidFill>
          <a:ln w="12701" cap="flat">
            <a:solidFill>
              <a:srgbClr val="D0D3D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7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D0D3DA"/>
              </a:solidFill>
              <a:highlight>
                <a:srgbClr val="D0D3DA"/>
              </a:highlight>
              <a:uFillTx/>
              <a:latin typeface="Calibri"/>
            </a:endParaRPr>
          </a:p>
        </p:txBody>
      </p:sp>
      <p:pic>
        <p:nvPicPr>
          <p:cNvPr id="6" name="Graphic 11" descr="Open quotation mark with solid fill">
            <a:extLst>
              <a:ext uri="{FF2B5EF4-FFF2-40B4-BE49-F238E27FC236}">
                <a16:creationId xmlns:a16="http://schemas.microsoft.com/office/drawing/2014/main" id="{9D7FE1A6-899B-6F55-B240-B64D2346E6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8803" y="692475"/>
            <a:ext cx="914400" cy="9144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9103FDEF-C606-27DF-D18B-CF5A141D51B0}"/>
              </a:ext>
            </a:extLst>
          </p:cNvPr>
          <p:cNvSpPr txBox="1">
            <a:spLocks noGrp="1"/>
          </p:cNvSpPr>
          <p:nvPr>
            <p:ph type="body" idx="4294967295" hasCustomPrompt="1"/>
          </p:nvPr>
        </p:nvSpPr>
        <p:spPr>
          <a:xfrm>
            <a:off x="553981" y="2357561"/>
            <a:ext cx="11233103" cy="3722531"/>
          </a:xfrm>
        </p:spPr>
        <p:txBody>
          <a:bodyPr anchorCtr="1">
            <a:noAutofit/>
          </a:bodyPr>
          <a:lstStyle>
            <a:lvl1pPr marL="0" indent="0" algn="ctr">
              <a:buNone/>
              <a:defRPr lang="hr-HR" sz="5400" b="1">
                <a:solidFill>
                  <a:srgbClr val="525B60"/>
                </a:solidFill>
              </a:defRPr>
            </a:lvl1pPr>
          </a:lstStyle>
          <a:p>
            <a:pPr lvl="0"/>
            <a:r>
              <a:rPr lang="hr-HR"/>
              <a:t>Quote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71CED9-53B1-0CB5-013B-100CDB3E4771}"/>
              </a:ext>
            </a:extLst>
          </p:cNvPr>
          <p:cNvSpPr txBox="1"/>
          <p:nvPr/>
        </p:nvSpPr>
        <p:spPr>
          <a:xfrm>
            <a:off x="11697114" y="6480902"/>
            <a:ext cx="457176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37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314F772-15D2-42F2-9E12-CA6B4045FB86}" type="slidenum">
              <a:rPr sz="1800"/>
              <a:pPr marL="0" marR="0" lvl="0" indent="0" algn="l" defTabSz="914377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hr-HR" sz="1400" b="0" i="0" u="none" strike="noStrike" kern="1200" cap="none" spc="0" baseline="0">
              <a:solidFill>
                <a:srgbClr val="525B60"/>
              </a:solidFill>
              <a:uFillTx/>
              <a:latin typeface="Helvetica" pitchFamily="34"/>
              <a:cs typeface="Helvetica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412537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2E6FE85F-6230-748D-3487-0909C38C0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90" y="5982445"/>
            <a:ext cx="1491743" cy="683129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3" name="Straight Connector 8">
            <a:extLst>
              <a:ext uri="{FF2B5EF4-FFF2-40B4-BE49-F238E27FC236}">
                <a16:creationId xmlns:a16="http://schemas.microsoft.com/office/drawing/2014/main" id="{1431AEEE-016D-8071-C2B6-DC9360870A02}"/>
              </a:ext>
            </a:extLst>
          </p:cNvPr>
          <p:cNvCxnSpPr/>
          <p:nvPr/>
        </p:nvCxnSpPr>
        <p:spPr>
          <a:xfrm>
            <a:off x="2015494" y="6507447"/>
            <a:ext cx="10176503" cy="0"/>
          </a:xfrm>
          <a:prstGeom prst="straightConnector1">
            <a:avLst/>
          </a:prstGeom>
          <a:noFill/>
          <a:ln w="19046" cap="flat">
            <a:solidFill>
              <a:srgbClr val="525B60">
                <a:alpha val="50196"/>
              </a:srgbClr>
            </a:solidFill>
            <a:prstDash val="solid"/>
            <a:miter/>
          </a:ln>
        </p:spPr>
      </p:cxnSp>
      <p:sp>
        <p:nvSpPr>
          <p:cNvPr id="5" name="Title 6">
            <a:extLst>
              <a:ext uri="{FF2B5EF4-FFF2-40B4-BE49-F238E27FC236}">
                <a16:creationId xmlns:a16="http://schemas.microsoft.com/office/drawing/2014/main" id="{474C3D54-1260-CA57-9EEA-B34B731C73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5" y="365129"/>
            <a:ext cx="10176503" cy="1016483"/>
          </a:xfrm>
        </p:spPr>
        <p:txBody>
          <a:bodyPr/>
          <a:lstStyle>
            <a:lvl1pPr>
              <a:defRPr lang="hr-HR">
                <a:solidFill>
                  <a:srgbClr val="E50100"/>
                </a:solidFill>
              </a:defRPr>
            </a:lvl1pPr>
          </a:lstStyle>
          <a:p>
            <a:pPr lvl="0"/>
            <a:r>
              <a:rPr lang="hr-HR"/>
              <a:t>Map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5C0439-634E-9F41-78E0-9F3D82BFDC76}"/>
              </a:ext>
            </a:extLst>
          </p:cNvPr>
          <p:cNvSpPr txBox="1"/>
          <p:nvPr/>
        </p:nvSpPr>
        <p:spPr>
          <a:xfrm>
            <a:off x="11697114" y="6480902"/>
            <a:ext cx="457176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37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8E360F4-C1BB-4AA8-A28F-4EA46E0CC357}" type="slidenum">
              <a:rPr sz="1800"/>
              <a:pPr marL="0" marR="0" lvl="0" indent="0" algn="l" defTabSz="914377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hr-HR" sz="1400" b="0" i="0" u="none" strike="noStrike" kern="1200" cap="none" spc="0" baseline="0">
              <a:solidFill>
                <a:srgbClr val="525B60"/>
              </a:solidFill>
              <a:uFillTx/>
              <a:latin typeface="Helvetica" pitchFamily="34"/>
              <a:cs typeface="Helvetica" pitchFamily="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82A4C7-4FE0-15DD-195D-AE12E60804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14538" y="1968155"/>
            <a:ext cx="8162925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238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 Zadnja Kontakt/Hva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187;p38">
            <a:extLst>
              <a:ext uri="{FF2B5EF4-FFF2-40B4-BE49-F238E27FC236}">
                <a16:creationId xmlns:a16="http://schemas.microsoft.com/office/drawing/2014/main" id="{4E154D90-382F-2E8C-F9C2-40E392D1D25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671955" y="4954413"/>
            <a:ext cx="1847655" cy="189364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04714082-22B2-325D-39A5-6AA594ABC1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0235" y="365130"/>
            <a:ext cx="4638743" cy="1325559"/>
          </a:xfrm>
        </p:spPr>
        <p:txBody>
          <a:bodyPr/>
          <a:lstStyle>
            <a:lvl1pPr>
              <a:defRPr lang="hr-HR">
                <a:solidFill>
                  <a:srgbClr val="525B60"/>
                </a:solidFill>
              </a:defRPr>
            </a:lvl1pPr>
          </a:lstStyle>
          <a:p>
            <a:pPr lvl="0"/>
            <a:br>
              <a:rPr lang="hr-HR"/>
            </a:br>
            <a:r>
              <a:rPr lang="hr-HR"/>
              <a:t>Contact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E0E8BC25-7E96-3555-FB68-A44D86C73BF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00235" y="2870319"/>
            <a:ext cx="4638743" cy="914400"/>
          </a:xfrm>
        </p:spPr>
        <p:txBody>
          <a:bodyPr/>
          <a:lstStyle>
            <a:lvl1pPr marL="0" indent="0">
              <a:buNone/>
              <a:defRPr sz="2000">
                <a:solidFill>
                  <a:srgbClr val="525B6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7690E48D-30C0-36C5-C043-3F06D91D97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971013" y="4611684"/>
            <a:ext cx="4150627" cy="1996016"/>
          </a:xfrm>
        </p:spPr>
        <p:txBody>
          <a:bodyPr/>
          <a:lstStyle>
            <a:lvl1pPr marL="0" indent="0">
              <a:buNone/>
              <a:defRPr sz="1600">
                <a:solidFill>
                  <a:srgbClr val="525B6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AB0BA976-278C-05D4-9D98-0871BB68972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6000"/>
          </a:blip>
          <a:srcRect r="1795" b="33864"/>
          <a:stretch>
            <a:fillRect/>
          </a:stretch>
        </p:blipFill>
        <p:spPr>
          <a:xfrm>
            <a:off x="5032537" y="-73417"/>
            <a:ext cx="7159459" cy="692147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222081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Zadnja Kontakt/Hvala">
    <p:bg>
      <p:bgPr>
        <a:solidFill>
          <a:srgbClr val="525B60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187;p38">
            <a:extLst>
              <a:ext uri="{FF2B5EF4-FFF2-40B4-BE49-F238E27FC236}">
                <a16:creationId xmlns:a16="http://schemas.microsoft.com/office/drawing/2014/main" id="{73EAFA4E-CCCD-D3E3-18F7-C81545A22B8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698336" y="4964352"/>
            <a:ext cx="1847655" cy="189364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7" descr="A picture containing text, outdoor object, web&#10;&#10;Description automatically generated">
            <a:extLst>
              <a:ext uri="{FF2B5EF4-FFF2-40B4-BE49-F238E27FC236}">
                <a16:creationId xmlns:a16="http://schemas.microsoft.com/office/drawing/2014/main" id="{4F257507-CA76-A85D-A9F5-2064505DE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3" y="-100117"/>
            <a:ext cx="6218916" cy="706157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tle 8">
            <a:extLst>
              <a:ext uri="{FF2B5EF4-FFF2-40B4-BE49-F238E27FC236}">
                <a16:creationId xmlns:a16="http://schemas.microsoft.com/office/drawing/2014/main" id="{9B696E2E-E308-FAE8-41A4-7E44AE6FDA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0377" y="365130"/>
            <a:ext cx="5546467" cy="1325559"/>
          </a:xfrm>
        </p:spPr>
        <p:txBody>
          <a:bodyPr/>
          <a:lstStyle>
            <a:lvl1pPr>
              <a:defRPr lang="hr-HR">
                <a:solidFill>
                  <a:srgbClr val="FFFFFF"/>
                </a:solidFill>
              </a:defRPr>
            </a:lvl1pPr>
          </a:lstStyle>
          <a:p>
            <a:pPr lvl="0"/>
            <a:r>
              <a:rPr lang="hr-HR"/>
              <a:t>Contact/Thank You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F0503173-6298-0BE8-2BFE-88510373DFD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0369" y="1982310"/>
            <a:ext cx="5546467" cy="1661940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9DEEC390-1D4A-6EF1-E06D-2677560FCCC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29968" y="3997994"/>
            <a:ext cx="3036877" cy="2756551"/>
          </a:xfr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0473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Osnovni dizajn bije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DCC3667E-4B4E-4EAC-8C47-FCBB8DC9D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90" y="5982445"/>
            <a:ext cx="1491743" cy="683129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3" name="Straight Connector 8">
            <a:extLst>
              <a:ext uri="{FF2B5EF4-FFF2-40B4-BE49-F238E27FC236}">
                <a16:creationId xmlns:a16="http://schemas.microsoft.com/office/drawing/2014/main" id="{A47D2A57-B64D-DB30-5F7D-F895CB544F36}"/>
              </a:ext>
            </a:extLst>
          </p:cNvPr>
          <p:cNvCxnSpPr/>
          <p:nvPr/>
        </p:nvCxnSpPr>
        <p:spPr>
          <a:xfrm>
            <a:off x="2015494" y="6507447"/>
            <a:ext cx="10176503" cy="0"/>
          </a:xfrm>
          <a:prstGeom prst="straightConnector1">
            <a:avLst/>
          </a:prstGeom>
          <a:noFill/>
          <a:ln w="19046" cap="flat">
            <a:solidFill>
              <a:srgbClr val="525B60">
                <a:alpha val="50196"/>
              </a:srgbClr>
            </a:solidFill>
            <a:prstDash val="solid"/>
            <a:miter/>
          </a:ln>
        </p:spPr>
      </p:cxnSp>
      <p:sp>
        <p:nvSpPr>
          <p:cNvPr id="4" name="Title 7">
            <a:extLst>
              <a:ext uri="{FF2B5EF4-FFF2-40B4-BE49-F238E27FC236}">
                <a16:creationId xmlns:a16="http://schemas.microsoft.com/office/drawing/2014/main" id="{E585B2DF-91E9-AC82-7BDD-59E4BD1655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21434"/>
            <a:ext cx="10515600" cy="1325559"/>
          </a:xfrm>
        </p:spPr>
        <p:txBody>
          <a:bodyPr/>
          <a:lstStyle>
            <a:lvl1pPr>
              <a:defRPr>
                <a:solidFill>
                  <a:srgbClr val="525B6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7DCB12-1421-27D0-6798-45F96D897005}"/>
              </a:ext>
            </a:extLst>
          </p:cNvPr>
          <p:cNvSpPr txBox="1"/>
          <p:nvPr/>
        </p:nvSpPr>
        <p:spPr>
          <a:xfrm>
            <a:off x="11697114" y="6480902"/>
            <a:ext cx="457176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37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DD9EFD8-50A6-4F31-8C0C-E87F42E6F9B2}" type="slidenum">
              <a:rPr sz="1800"/>
              <a:pPr marL="0" marR="0" lvl="0" indent="0" algn="l" defTabSz="914377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hr-HR" sz="1400" b="0" i="0" u="none" strike="noStrike" kern="1200" cap="none" spc="0" baseline="0">
              <a:solidFill>
                <a:srgbClr val="525B60"/>
              </a:solidFill>
              <a:uFillTx/>
              <a:latin typeface="Helvetica" pitchFamily="34"/>
              <a:cs typeface="Helvetica" pitchFamily="34"/>
            </a:endParaRP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F7A1F766-F226-13D5-0ED6-983FDD7166E5}"/>
              </a:ext>
            </a:extLst>
          </p:cNvPr>
          <p:cNvSpPr/>
          <p:nvPr/>
        </p:nvSpPr>
        <p:spPr>
          <a:xfrm>
            <a:off x="1" y="617183"/>
            <a:ext cx="756281" cy="67035"/>
          </a:xfrm>
          <a:prstGeom prst="rect">
            <a:avLst/>
          </a:prstGeom>
          <a:solidFill>
            <a:srgbClr val="E501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7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H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9913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 Osnovni dizajn sivi">
    <p:bg>
      <p:bgPr>
        <a:solidFill>
          <a:srgbClr val="D0D3DA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7D101844-762C-04FC-7EDB-1D8A4E03D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90" y="5982445"/>
            <a:ext cx="1491743" cy="683129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3" name="Straight Connector 8">
            <a:extLst>
              <a:ext uri="{FF2B5EF4-FFF2-40B4-BE49-F238E27FC236}">
                <a16:creationId xmlns:a16="http://schemas.microsoft.com/office/drawing/2014/main" id="{CA50C64D-8C68-0883-70C2-833391140C03}"/>
              </a:ext>
            </a:extLst>
          </p:cNvPr>
          <p:cNvCxnSpPr/>
          <p:nvPr/>
        </p:nvCxnSpPr>
        <p:spPr>
          <a:xfrm>
            <a:off x="2015494" y="6507447"/>
            <a:ext cx="10176503" cy="0"/>
          </a:xfrm>
          <a:prstGeom prst="straightConnector1">
            <a:avLst/>
          </a:prstGeom>
          <a:noFill/>
          <a:ln w="19046" cap="flat">
            <a:solidFill>
              <a:srgbClr val="525B60">
                <a:alpha val="50196"/>
              </a:srgbClr>
            </a:solidFill>
            <a:prstDash val="solid"/>
            <a:miter/>
          </a:ln>
        </p:spPr>
      </p:cxnSp>
      <p:sp>
        <p:nvSpPr>
          <p:cNvPr id="4" name="Title 7">
            <a:extLst>
              <a:ext uri="{FF2B5EF4-FFF2-40B4-BE49-F238E27FC236}">
                <a16:creationId xmlns:a16="http://schemas.microsoft.com/office/drawing/2014/main" id="{AD61CA31-25F5-F5A4-9175-94A48A40AE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21434"/>
            <a:ext cx="10515600" cy="1325559"/>
          </a:xfrm>
        </p:spPr>
        <p:txBody>
          <a:bodyPr/>
          <a:lstStyle>
            <a:lvl1pPr>
              <a:defRPr>
                <a:solidFill>
                  <a:srgbClr val="525B6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9B9B3A-4C03-DADB-2102-81C764FE922F}"/>
              </a:ext>
            </a:extLst>
          </p:cNvPr>
          <p:cNvSpPr txBox="1"/>
          <p:nvPr/>
        </p:nvSpPr>
        <p:spPr>
          <a:xfrm>
            <a:off x="11697114" y="6480902"/>
            <a:ext cx="457176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37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5076689-587F-48A7-8191-18BE2761554A}" type="slidenum">
              <a:rPr sz="1800"/>
              <a:pPr marL="0" marR="0" lvl="0" indent="0" algn="l" defTabSz="914377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hr-HR" sz="1400" b="0" i="0" u="none" strike="noStrike" kern="1200" cap="none" spc="0" baseline="0">
              <a:solidFill>
                <a:srgbClr val="525B60"/>
              </a:solidFill>
              <a:uFillTx/>
              <a:latin typeface="Helvetica" pitchFamily="34"/>
              <a:cs typeface="Helvetica" pitchFamily="34"/>
            </a:endParaRP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77E79C93-EF3A-8330-A644-942D1FA643D1}"/>
              </a:ext>
            </a:extLst>
          </p:cNvPr>
          <p:cNvSpPr/>
          <p:nvPr/>
        </p:nvSpPr>
        <p:spPr>
          <a:xfrm>
            <a:off x="1" y="617183"/>
            <a:ext cx="756281" cy="67035"/>
          </a:xfrm>
          <a:prstGeom prst="rect">
            <a:avLst/>
          </a:prstGeom>
          <a:solidFill>
            <a:srgbClr val="E501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7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H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1536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5C3F8-4137-6BAE-B6AB-690DB2D1526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25B6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A63AB0-F030-EB8F-63C0-049249D53F6D}"/>
              </a:ext>
            </a:extLst>
          </p:cNvPr>
          <p:cNvSpPr/>
          <p:nvPr/>
        </p:nvSpPr>
        <p:spPr>
          <a:xfrm>
            <a:off x="4323081" y="1"/>
            <a:ext cx="3545843" cy="101599"/>
          </a:xfrm>
          <a:prstGeom prst="rect">
            <a:avLst/>
          </a:prstGeom>
          <a:solidFill>
            <a:srgbClr val="E501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7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H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32ACC33-4FE9-9D7F-BA30-90E4DB47E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90" y="5982445"/>
            <a:ext cx="1491743" cy="683129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5" name="Straight Connector 8">
            <a:extLst>
              <a:ext uri="{FF2B5EF4-FFF2-40B4-BE49-F238E27FC236}">
                <a16:creationId xmlns:a16="http://schemas.microsoft.com/office/drawing/2014/main" id="{B52EE117-80E6-3870-F7E2-D79E7A79863E}"/>
              </a:ext>
            </a:extLst>
          </p:cNvPr>
          <p:cNvCxnSpPr/>
          <p:nvPr/>
        </p:nvCxnSpPr>
        <p:spPr>
          <a:xfrm>
            <a:off x="2015494" y="6507447"/>
            <a:ext cx="10176503" cy="0"/>
          </a:xfrm>
          <a:prstGeom prst="straightConnector1">
            <a:avLst/>
          </a:prstGeom>
          <a:noFill/>
          <a:ln w="19046" cap="flat">
            <a:solidFill>
              <a:srgbClr val="525B60">
                <a:alpha val="50196"/>
              </a:srgbClr>
            </a:solidFill>
            <a:prstDash val="solid"/>
            <a:miter/>
          </a:ln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1840B55-8F7F-2445-D6EE-CCB02DFF7E6E}"/>
              </a:ext>
            </a:extLst>
          </p:cNvPr>
          <p:cNvSpPr txBox="1"/>
          <p:nvPr/>
        </p:nvSpPr>
        <p:spPr>
          <a:xfrm>
            <a:off x="11697114" y="6480902"/>
            <a:ext cx="457176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37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C8C5FB0-3E1C-4D1F-964F-394C85AD58C2}" type="slidenum">
              <a:rPr sz="1800"/>
              <a:pPr marL="0" marR="0" lvl="0" indent="0" algn="l" defTabSz="914377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hr-HR" sz="1400" b="0" i="0" u="none" strike="noStrike" kern="1200" cap="none" spc="0" baseline="0">
              <a:solidFill>
                <a:srgbClr val="525B60"/>
              </a:solidFill>
              <a:uFillTx/>
              <a:latin typeface="Helvetica" pitchFamily="34"/>
              <a:cs typeface="Helvetica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6617888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/hr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hape&#10;&#10;Description automatically generated">
            <a:extLst>
              <a:ext uri="{FF2B5EF4-FFF2-40B4-BE49-F238E27FC236}">
                <a16:creationId xmlns:a16="http://schemas.microsoft.com/office/drawing/2014/main" id="{A8592783-82A7-0BA0-81D6-4BBF7C4A8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44643"/>
            <a:ext cx="1775408" cy="91335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15">
            <a:extLst>
              <a:ext uri="{FF2B5EF4-FFF2-40B4-BE49-F238E27FC236}">
                <a16:creationId xmlns:a16="http://schemas.microsoft.com/office/drawing/2014/main" id="{12161270-72A1-5629-A800-918C1E3B96EA}"/>
              </a:ext>
            </a:extLst>
          </p:cNvPr>
          <p:cNvSpPr/>
          <p:nvPr/>
        </p:nvSpPr>
        <p:spPr>
          <a:xfrm>
            <a:off x="1" y="617183"/>
            <a:ext cx="756281" cy="67035"/>
          </a:xfrm>
          <a:prstGeom prst="rect">
            <a:avLst/>
          </a:prstGeom>
          <a:solidFill>
            <a:srgbClr val="E501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7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H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BCB336D-61B0-3CAF-333E-6F68205BC6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8086"/>
            <a:ext cx="10515600" cy="1325559"/>
          </a:xfrm>
        </p:spPr>
        <p:txBody>
          <a:bodyPr/>
          <a:lstStyle>
            <a:lvl1pPr>
              <a:defRPr>
                <a:solidFill>
                  <a:srgbClr val="525B6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D5DAB-4997-D610-B9BF-717F66D6DD13}"/>
              </a:ext>
            </a:extLst>
          </p:cNvPr>
          <p:cNvSpPr txBox="1"/>
          <p:nvPr/>
        </p:nvSpPr>
        <p:spPr>
          <a:xfrm>
            <a:off x="11697114" y="6480902"/>
            <a:ext cx="457176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37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98D6607-FC8A-4831-8637-111937545EC7}" type="slidenum">
              <a:rPr sz="1800"/>
              <a:pPr marL="0" marR="0" lvl="0" indent="0" algn="l" defTabSz="914377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hr-HR" sz="1400" b="0" i="0" u="none" strike="noStrike" kern="1200" cap="none" spc="0" baseline="0">
              <a:solidFill>
                <a:srgbClr val="525B60"/>
              </a:solidFill>
              <a:uFillTx/>
              <a:latin typeface="Helvetica" pitchFamily="34"/>
              <a:cs typeface="Helvetica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5182902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/eng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7B9DC91-185B-6FF0-335A-88E0A7190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933661"/>
            <a:ext cx="1618753" cy="92433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15">
            <a:extLst>
              <a:ext uri="{FF2B5EF4-FFF2-40B4-BE49-F238E27FC236}">
                <a16:creationId xmlns:a16="http://schemas.microsoft.com/office/drawing/2014/main" id="{1F127B4D-AB23-968D-1EAE-166E5382CC3A}"/>
              </a:ext>
            </a:extLst>
          </p:cNvPr>
          <p:cNvSpPr/>
          <p:nvPr/>
        </p:nvSpPr>
        <p:spPr>
          <a:xfrm>
            <a:off x="1" y="617183"/>
            <a:ext cx="756281" cy="67035"/>
          </a:xfrm>
          <a:prstGeom prst="rect">
            <a:avLst/>
          </a:prstGeom>
          <a:solidFill>
            <a:srgbClr val="E501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7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H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4DBDBF-F0F6-EB77-0B4F-FE32BDB9D2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-186885"/>
            <a:ext cx="10515600" cy="1815449"/>
          </a:xfrm>
        </p:spPr>
        <p:txBody>
          <a:bodyPr/>
          <a:lstStyle>
            <a:lvl1pPr>
              <a:defRPr>
                <a:solidFill>
                  <a:srgbClr val="525B6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CC6B55-03CB-6B83-02BE-BC96C11E034F}"/>
              </a:ext>
            </a:extLst>
          </p:cNvPr>
          <p:cNvSpPr txBox="1"/>
          <p:nvPr/>
        </p:nvSpPr>
        <p:spPr>
          <a:xfrm>
            <a:off x="11697114" y="6480902"/>
            <a:ext cx="457176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37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6469AC8-459D-4DD9-99C8-90EA09390A26}" type="slidenum">
              <a:rPr sz="1800"/>
              <a:pPr marL="0" marR="0" lvl="0" indent="0" algn="l" defTabSz="914377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hr-HR" sz="1400" b="0" i="0" u="none" strike="noStrike" kern="1200" cap="none" spc="0" baseline="0">
              <a:solidFill>
                <a:srgbClr val="525B60"/>
              </a:solidFill>
              <a:uFillTx/>
              <a:latin typeface="Helvetica" pitchFamily="34"/>
              <a:cs typeface="Helvetica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036220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/Naslovn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4E4EDFE-49E1-E658-4FA7-06F9E19CA3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52977" y="1683256"/>
            <a:ext cx="7439025" cy="5181600"/>
          </a:xfrm>
          <a:prstGeom prst="rect">
            <a:avLst/>
          </a:prstGeom>
        </p:spPr>
      </p:pic>
      <p:sp>
        <p:nvSpPr>
          <p:cNvPr id="2" name="Rectangle 9">
            <a:extLst>
              <a:ext uri="{FF2B5EF4-FFF2-40B4-BE49-F238E27FC236}">
                <a16:creationId xmlns:a16="http://schemas.microsoft.com/office/drawing/2014/main" id="{3A005EAF-7067-7B12-AEDE-44FB2DBB7FB4}"/>
              </a:ext>
            </a:extLst>
          </p:cNvPr>
          <p:cNvSpPr/>
          <p:nvPr/>
        </p:nvSpPr>
        <p:spPr>
          <a:xfrm rot="5400013">
            <a:off x="-1157787" y="1157788"/>
            <a:ext cx="2375757" cy="60185"/>
          </a:xfrm>
          <a:prstGeom prst="rect">
            <a:avLst/>
          </a:prstGeom>
          <a:solidFill>
            <a:srgbClr val="E501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7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H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Title 10">
            <a:extLst>
              <a:ext uri="{FF2B5EF4-FFF2-40B4-BE49-F238E27FC236}">
                <a16:creationId xmlns:a16="http://schemas.microsoft.com/office/drawing/2014/main" id="{ACAC260E-EA98-4945-A584-0FDA4F30B9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35109" y="1924383"/>
            <a:ext cx="4645417" cy="1928917"/>
          </a:xfrm>
        </p:spPr>
        <p:txBody>
          <a:bodyPr/>
          <a:lstStyle>
            <a:lvl1pPr>
              <a:defRPr>
                <a:solidFill>
                  <a:srgbClr val="E5010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4" name="Picture Placeholder 20">
            <a:extLst>
              <a:ext uri="{FF2B5EF4-FFF2-40B4-BE49-F238E27FC236}">
                <a16:creationId xmlns:a16="http://schemas.microsoft.com/office/drawing/2014/main" id="{FF4FAD0D-5880-8664-0AB8-5D74ED931A4A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" y="0"/>
            <a:ext cx="4798927" cy="6858000"/>
          </a:xfrm>
        </p:spPr>
        <p:txBody>
          <a:bodyPr/>
          <a:lstStyle>
            <a:lvl1pPr marL="0" indent="0">
              <a:buNone/>
              <a:defRPr lang="hr-HR"/>
            </a:lvl1pPr>
          </a:lstStyle>
          <a:p>
            <a:pPr lvl="0"/>
            <a:endParaRPr lang="hr-HR"/>
          </a:p>
        </p:txBody>
      </p:sp>
      <p:sp>
        <p:nvSpPr>
          <p:cNvPr id="5" name="Text Placeholder 24">
            <a:extLst>
              <a:ext uri="{FF2B5EF4-FFF2-40B4-BE49-F238E27FC236}">
                <a16:creationId xmlns:a16="http://schemas.microsoft.com/office/drawing/2014/main" id="{113C0669-C045-8133-43D7-04BD80BA952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162693" y="5775551"/>
            <a:ext cx="6908055" cy="914400"/>
          </a:xfrm>
        </p:spPr>
        <p:txBody>
          <a:bodyPr/>
          <a:lstStyle>
            <a:lvl1pPr marL="0" indent="0">
              <a:buNone/>
              <a:defRPr sz="2000">
                <a:solidFill>
                  <a:srgbClr val="525B6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Google Shape;408;p1">
            <a:extLst>
              <a:ext uri="{FF2B5EF4-FFF2-40B4-BE49-F238E27FC236}">
                <a16:creationId xmlns:a16="http://schemas.microsoft.com/office/drawing/2014/main" id="{E55BFF89-B85C-A56C-FDEB-8984043E15E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9117986" y="179882"/>
            <a:ext cx="2878101" cy="131800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859070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45D5A-542D-15C8-16BB-8AAC69BE6D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9530"/>
            <a:ext cx="10515600" cy="1325559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525B6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F2474-AE34-764E-1611-BDB03C957216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838203" y="1335088"/>
            <a:ext cx="10515600" cy="4765003"/>
          </a:xfrm>
        </p:spPr>
        <p:txBody>
          <a:bodyPr/>
          <a:lstStyle>
            <a:lvl1pPr>
              <a:defRPr>
                <a:solidFill>
                  <a:srgbClr val="525B60"/>
                </a:solidFill>
              </a:defRPr>
            </a:lvl1pPr>
            <a:lvl2pPr>
              <a:defRPr>
                <a:solidFill>
                  <a:srgbClr val="525B60"/>
                </a:solidFill>
              </a:defRPr>
            </a:lvl2pPr>
            <a:lvl3pPr>
              <a:defRPr>
                <a:solidFill>
                  <a:srgbClr val="525B60"/>
                </a:solidFill>
              </a:defRPr>
            </a:lvl3pPr>
            <a:lvl4pPr>
              <a:defRPr>
                <a:solidFill>
                  <a:srgbClr val="525B60"/>
                </a:solidFill>
              </a:defRPr>
            </a:lvl4pPr>
            <a:lvl5pPr>
              <a:defRPr>
                <a:solidFill>
                  <a:srgbClr val="525B6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110FA446-388F-3C55-A9DE-E6AFEC6B6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90" y="5982445"/>
            <a:ext cx="1491743" cy="683129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5" name="Straight Connector 18">
            <a:extLst>
              <a:ext uri="{FF2B5EF4-FFF2-40B4-BE49-F238E27FC236}">
                <a16:creationId xmlns:a16="http://schemas.microsoft.com/office/drawing/2014/main" id="{E51E5954-11B4-9ADD-ACC2-C8459698F72B}"/>
              </a:ext>
            </a:extLst>
          </p:cNvPr>
          <p:cNvCxnSpPr/>
          <p:nvPr/>
        </p:nvCxnSpPr>
        <p:spPr>
          <a:xfrm>
            <a:off x="2015494" y="6487128"/>
            <a:ext cx="10176503" cy="0"/>
          </a:xfrm>
          <a:prstGeom prst="straightConnector1">
            <a:avLst/>
          </a:prstGeom>
          <a:noFill/>
          <a:ln w="19046" cap="flat">
            <a:solidFill>
              <a:srgbClr val="525B60">
                <a:alpha val="50196"/>
              </a:srgbClr>
            </a:solidFill>
            <a:prstDash val="solid"/>
            <a:miter/>
          </a:ln>
        </p:spPr>
      </p:cxnSp>
      <p:sp>
        <p:nvSpPr>
          <p:cNvPr id="6" name="Rectangle 22">
            <a:extLst>
              <a:ext uri="{FF2B5EF4-FFF2-40B4-BE49-F238E27FC236}">
                <a16:creationId xmlns:a16="http://schemas.microsoft.com/office/drawing/2014/main" id="{F312F3AF-4F2D-0BA6-C017-59156D2777F9}"/>
              </a:ext>
            </a:extLst>
          </p:cNvPr>
          <p:cNvSpPr/>
          <p:nvPr/>
        </p:nvSpPr>
        <p:spPr>
          <a:xfrm>
            <a:off x="1" y="617183"/>
            <a:ext cx="756281" cy="67035"/>
          </a:xfrm>
          <a:prstGeom prst="rect">
            <a:avLst/>
          </a:prstGeom>
          <a:solidFill>
            <a:srgbClr val="E501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7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H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F1F548FD-712F-1100-534E-7756A2706D6D}"/>
              </a:ext>
            </a:extLst>
          </p:cNvPr>
          <p:cNvSpPr txBox="1"/>
          <p:nvPr/>
        </p:nvSpPr>
        <p:spPr>
          <a:xfrm>
            <a:off x="11697114" y="6480902"/>
            <a:ext cx="457176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37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5D98B0E-80EF-495B-827A-5B77171CF2BF}" type="slidenum">
              <a:rPr sz="1800"/>
              <a:pPr marL="0" marR="0" lvl="0" indent="0" algn="l" defTabSz="914377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hr-HR" sz="1400" b="0" i="0" u="none" strike="noStrike" kern="1200" cap="none" spc="0" baseline="0">
              <a:solidFill>
                <a:srgbClr val="525B60"/>
              </a:solidFill>
              <a:uFillTx/>
              <a:latin typeface="Helvetica" pitchFamily="34"/>
              <a:cs typeface="Helvetica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18337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 O Odj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C54A5-1A66-5969-E6A4-955E8AF15B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77961" y="87865"/>
            <a:ext cx="5870704" cy="1192697"/>
          </a:xfrm>
        </p:spPr>
        <p:txBody>
          <a:bodyPr/>
          <a:lstStyle>
            <a:lvl1pPr>
              <a:lnSpc>
                <a:spcPct val="100000"/>
              </a:lnSpc>
              <a:defRPr lang="hr-HR">
                <a:solidFill>
                  <a:srgbClr val="525B60"/>
                </a:solidFill>
              </a:defRPr>
            </a:lvl1pPr>
          </a:lstStyle>
          <a:p>
            <a:pPr lvl="0"/>
            <a:r>
              <a:rPr lang="hr-HR"/>
              <a:t>O odjelu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2CAA2-22A3-23F1-F77F-0E68D01B2872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07501" y="1709535"/>
            <a:ext cx="6341163" cy="4272899"/>
          </a:xfrm>
        </p:spPr>
        <p:txBody>
          <a:bodyPr/>
          <a:lstStyle>
            <a:lvl1pPr marL="0" indent="0">
              <a:buNone/>
              <a:defRPr>
                <a:solidFill>
                  <a:srgbClr val="525B60"/>
                </a:solidFill>
              </a:defRPr>
            </a:lvl1pPr>
            <a:lvl2pPr marL="457189" indent="0">
              <a:buNone/>
              <a:defRPr>
                <a:solidFill>
                  <a:srgbClr val="525B60"/>
                </a:solidFill>
              </a:defRPr>
            </a:lvl2pPr>
            <a:lvl3pPr marL="914377" indent="0">
              <a:buNone/>
              <a:defRPr>
                <a:solidFill>
                  <a:srgbClr val="525B60"/>
                </a:solidFill>
              </a:defRPr>
            </a:lvl3pPr>
            <a:lvl4pPr marL="1371566" indent="0">
              <a:buNone/>
              <a:defRPr>
                <a:solidFill>
                  <a:srgbClr val="525B60"/>
                </a:solidFill>
              </a:defRPr>
            </a:lvl4pPr>
            <a:lvl5pPr marL="1828754" indent="0">
              <a:buNone/>
              <a:defRPr>
                <a:solidFill>
                  <a:srgbClr val="525B6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22AB488F-EF21-7155-9B3D-BAAF39E94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90" y="5982445"/>
            <a:ext cx="1491743" cy="683129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5" name="Straight Connector 18">
            <a:extLst>
              <a:ext uri="{FF2B5EF4-FFF2-40B4-BE49-F238E27FC236}">
                <a16:creationId xmlns:a16="http://schemas.microsoft.com/office/drawing/2014/main" id="{BBB56BC3-80BD-4C72-9208-5088746BA7F2}"/>
              </a:ext>
            </a:extLst>
          </p:cNvPr>
          <p:cNvCxnSpPr/>
          <p:nvPr/>
        </p:nvCxnSpPr>
        <p:spPr>
          <a:xfrm>
            <a:off x="2015494" y="6487128"/>
            <a:ext cx="10176503" cy="0"/>
          </a:xfrm>
          <a:prstGeom prst="straightConnector1">
            <a:avLst/>
          </a:prstGeom>
          <a:noFill/>
          <a:ln w="19046" cap="flat">
            <a:solidFill>
              <a:srgbClr val="525B60">
                <a:alpha val="50196"/>
              </a:srgbClr>
            </a:solidFill>
            <a:prstDash val="solid"/>
            <a:miter/>
          </a:ln>
        </p:spPr>
      </p:cxnSp>
      <p:sp>
        <p:nvSpPr>
          <p:cNvPr id="6" name="Rectangle 22">
            <a:extLst>
              <a:ext uri="{FF2B5EF4-FFF2-40B4-BE49-F238E27FC236}">
                <a16:creationId xmlns:a16="http://schemas.microsoft.com/office/drawing/2014/main" id="{A50FC3FB-0164-B6EE-6E40-0196262E2A20}"/>
              </a:ext>
            </a:extLst>
          </p:cNvPr>
          <p:cNvSpPr/>
          <p:nvPr/>
        </p:nvSpPr>
        <p:spPr>
          <a:xfrm>
            <a:off x="1" y="617183"/>
            <a:ext cx="756281" cy="67035"/>
          </a:xfrm>
          <a:prstGeom prst="rect">
            <a:avLst/>
          </a:prstGeom>
          <a:solidFill>
            <a:srgbClr val="E501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7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H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765E3A5F-0F71-A9CA-273A-531AD7A7A213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7136297" y="9528"/>
            <a:ext cx="5055699" cy="6477600"/>
          </a:xfrm>
        </p:spPr>
        <p:txBody>
          <a:bodyPr/>
          <a:lstStyle>
            <a:lvl1pPr marL="0" indent="0">
              <a:buNone/>
              <a:defRPr lang="hr-HR">
                <a:solidFill>
                  <a:srgbClr val="525B60"/>
                </a:solidFill>
              </a:defRPr>
            </a:lvl1pPr>
          </a:lstStyle>
          <a:p>
            <a:pPr lvl="0"/>
            <a:endParaRPr lang="hr-H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2783E1-B30D-C557-D102-B341F5B856D8}"/>
              </a:ext>
            </a:extLst>
          </p:cNvPr>
          <p:cNvSpPr txBox="1"/>
          <p:nvPr/>
        </p:nvSpPr>
        <p:spPr>
          <a:xfrm>
            <a:off x="11697114" y="6480902"/>
            <a:ext cx="457176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37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9AB9BD1-BEF0-4BCC-B2AA-319DA5DFECE7}" type="slidenum">
              <a:rPr sz="1800"/>
              <a:pPr marL="0" marR="0" lvl="0" indent="0" algn="l" defTabSz="914377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hr-HR" sz="1400" b="0" i="0" u="none" strike="noStrike" kern="1200" cap="none" spc="0" baseline="0">
              <a:solidFill>
                <a:srgbClr val="525B60"/>
              </a:solidFill>
              <a:uFillTx/>
              <a:latin typeface="Helvetica" pitchFamily="34"/>
              <a:cs typeface="Helvetica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120166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826D8BC-FE38-51A9-71AA-80B7852D67E5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838204" y="1335089"/>
            <a:ext cx="5181603" cy="4774841"/>
          </a:xfrm>
        </p:spPr>
        <p:txBody>
          <a:bodyPr/>
          <a:lstStyle>
            <a:lvl1pPr>
              <a:defRPr>
                <a:solidFill>
                  <a:srgbClr val="525B60"/>
                </a:solidFill>
              </a:defRPr>
            </a:lvl1pPr>
            <a:lvl2pPr>
              <a:defRPr>
                <a:solidFill>
                  <a:srgbClr val="525B60"/>
                </a:solidFill>
              </a:defRPr>
            </a:lvl2pPr>
            <a:lvl3pPr>
              <a:defRPr>
                <a:solidFill>
                  <a:srgbClr val="525B60"/>
                </a:solidFill>
              </a:defRPr>
            </a:lvl3pPr>
            <a:lvl4pPr>
              <a:defRPr>
                <a:solidFill>
                  <a:srgbClr val="525B60"/>
                </a:solidFill>
              </a:defRPr>
            </a:lvl4pPr>
            <a:lvl5pPr>
              <a:defRPr>
                <a:solidFill>
                  <a:srgbClr val="525B6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468509EA-A294-6981-09D2-3C72B967FD9C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172201" y="1335089"/>
            <a:ext cx="5181603" cy="4774841"/>
          </a:xfrm>
        </p:spPr>
        <p:txBody>
          <a:bodyPr/>
          <a:lstStyle>
            <a:lvl1pPr>
              <a:defRPr>
                <a:solidFill>
                  <a:srgbClr val="525B60"/>
                </a:solidFill>
              </a:defRPr>
            </a:lvl1pPr>
            <a:lvl2pPr>
              <a:defRPr>
                <a:solidFill>
                  <a:srgbClr val="525B60"/>
                </a:solidFill>
              </a:defRPr>
            </a:lvl2pPr>
            <a:lvl3pPr>
              <a:defRPr>
                <a:solidFill>
                  <a:srgbClr val="525B60"/>
                </a:solidFill>
              </a:defRPr>
            </a:lvl3pPr>
            <a:lvl4pPr>
              <a:defRPr>
                <a:solidFill>
                  <a:srgbClr val="525B60"/>
                </a:solidFill>
              </a:defRPr>
            </a:lvl4pPr>
            <a:lvl5pPr>
              <a:defRPr>
                <a:solidFill>
                  <a:srgbClr val="525B6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A8C4E153-BE4C-60AC-A251-E8E33FE2B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90" y="5982445"/>
            <a:ext cx="1491743" cy="683129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5" name="Straight Connector 10">
            <a:extLst>
              <a:ext uri="{FF2B5EF4-FFF2-40B4-BE49-F238E27FC236}">
                <a16:creationId xmlns:a16="http://schemas.microsoft.com/office/drawing/2014/main" id="{217CFA60-F691-14EE-E7EE-130F2013E0E6}"/>
              </a:ext>
            </a:extLst>
          </p:cNvPr>
          <p:cNvCxnSpPr/>
          <p:nvPr/>
        </p:nvCxnSpPr>
        <p:spPr>
          <a:xfrm>
            <a:off x="2015494" y="6487128"/>
            <a:ext cx="10176503" cy="0"/>
          </a:xfrm>
          <a:prstGeom prst="straightConnector1">
            <a:avLst/>
          </a:prstGeom>
          <a:noFill/>
          <a:ln w="19046" cap="flat">
            <a:solidFill>
              <a:srgbClr val="525B60">
                <a:alpha val="50196"/>
              </a:srgbClr>
            </a:solidFill>
            <a:prstDash val="solid"/>
            <a:miter/>
          </a:ln>
        </p:spPr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C80EBD91-AA2C-9FDD-A383-76F011D7E2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9530"/>
            <a:ext cx="10515600" cy="1325559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525B6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44E3423A-A5DF-A1E7-CC6E-99AA60C5195B}"/>
              </a:ext>
            </a:extLst>
          </p:cNvPr>
          <p:cNvSpPr/>
          <p:nvPr/>
        </p:nvSpPr>
        <p:spPr>
          <a:xfrm>
            <a:off x="1" y="617183"/>
            <a:ext cx="756281" cy="67035"/>
          </a:xfrm>
          <a:prstGeom prst="rect">
            <a:avLst/>
          </a:prstGeom>
          <a:solidFill>
            <a:srgbClr val="E501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7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H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10B33B-5392-93AD-D74D-470ABC712F2D}"/>
              </a:ext>
            </a:extLst>
          </p:cNvPr>
          <p:cNvSpPr txBox="1"/>
          <p:nvPr/>
        </p:nvSpPr>
        <p:spPr>
          <a:xfrm>
            <a:off x="11697114" y="6480902"/>
            <a:ext cx="457176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37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31E15D3-EF9D-4271-8ABF-9F3CAC3B7509}" type="slidenum">
              <a:rPr sz="1800"/>
              <a:pPr marL="0" marR="0" lvl="0" indent="0" algn="l" defTabSz="914377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hr-HR" sz="1400" b="0" i="0" u="none" strike="noStrike" kern="1200" cap="none" spc="0" baseline="0">
              <a:solidFill>
                <a:srgbClr val="525B60"/>
              </a:solidFill>
              <a:uFillTx/>
              <a:latin typeface="Helvetica" pitchFamily="34"/>
              <a:cs typeface="Helvetica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65851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C3327CA-BBAE-678B-A820-16E67EE97C5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9785" y="1681161"/>
            <a:ext cx="5157783" cy="823911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525B6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67278EB4-56D9-C5D8-E846-73FB0A44376F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839785" y="2505071"/>
            <a:ext cx="5157783" cy="3601080"/>
          </a:xfrm>
        </p:spPr>
        <p:txBody>
          <a:bodyPr/>
          <a:lstStyle>
            <a:lvl1pPr>
              <a:defRPr>
                <a:solidFill>
                  <a:srgbClr val="525B60"/>
                </a:solidFill>
              </a:defRPr>
            </a:lvl1pPr>
            <a:lvl2pPr>
              <a:defRPr>
                <a:solidFill>
                  <a:srgbClr val="525B60"/>
                </a:solidFill>
              </a:defRPr>
            </a:lvl2pPr>
            <a:lvl3pPr>
              <a:defRPr>
                <a:solidFill>
                  <a:srgbClr val="525B60"/>
                </a:solidFill>
              </a:defRPr>
            </a:lvl3pPr>
            <a:lvl4pPr>
              <a:defRPr>
                <a:solidFill>
                  <a:srgbClr val="525B60"/>
                </a:solidFill>
              </a:defRPr>
            </a:lvl4pPr>
            <a:lvl5pPr>
              <a:defRPr>
                <a:solidFill>
                  <a:srgbClr val="525B6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5641985C-C809-76B5-576F-2E32994B9D6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172200" y="1681161"/>
            <a:ext cx="5183184" cy="823911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525B6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8B3D6749-10CA-A2A4-CCFD-62B5B38E9D58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172200" y="2505071"/>
            <a:ext cx="5183184" cy="3601080"/>
          </a:xfrm>
        </p:spPr>
        <p:txBody>
          <a:bodyPr/>
          <a:lstStyle>
            <a:lvl1pPr>
              <a:defRPr>
                <a:solidFill>
                  <a:srgbClr val="525B60"/>
                </a:solidFill>
              </a:defRPr>
            </a:lvl1pPr>
            <a:lvl2pPr>
              <a:defRPr>
                <a:solidFill>
                  <a:srgbClr val="525B60"/>
                </a:solidFill>
              </a:defRPr>
            </a:lvl2pPr>
            <a:lvl3pPr>
              <a:defRPr>
                <a:solidFill>
                  <a:srgbClr val="525B60"/>
                </a:solidFill>
              </a:defRPr>
            </a:lvl3pPr>
            <a:lvl4pPr>
              <a:defRPr>
                <a:solidFill>
                  <a:srgbClr val="525B60"/>
                </a:solidFill>
              </a:defRPr>
            </a:lvl4pPr>
            <a:lvl5pPr>
              <a:defRPr>
                <a:solidFill>
                  <a:srgbClr val="525B6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0CF1CF62-2987-7788-6AC7-83E996519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90" y="5982445"/>
            <a:ext cx="1491743" cy="683129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7" name="Straight Connector 12">
            <a:extLst>
              <a:ext uri="{FF2B5EF4-FFF2-40B4-BE49-F238E27FC236}">
                <a16:creationId xmlns:a16="http://schemas.microsoft.com/office/drawing/2014/main" id="{281A1EFD-5B11-BE1F-649D-CF482BE6896A}"/>
              </a:ext>
            </a:extLst>
          </p:cNvPr>
          <p:cNvCxnSpPr/>
          <p:nvPr/>
        </p:nvCxnSpPr>
        <p:spPr>
          <a:xfrm>
            <a:off x="2015494" y="6487128"/>
            <a:ext cx="10176503" cy="0"/>
          </a:xfrm>
          <a:prstGeom prst="straightConnector1">
            <a:avLst/>
          </a:prstGeom>
          <a:noFill/>
          <a:ln w="19046" cap="flat">
            <a:solidFill>
              <a:srgbClr val="525B60">
                <a:alpha val="50196"/>
              </a:srgbClr>
            </a:solidFill>
            <a:prstDash val="solid"/>
            <a:miter/>
          </a:ln>
        </p:spPr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A30DCF4E-98F3-744B-1503-B294B11A3E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9530"/>
            <a:ext cx="10515600" cy="1325559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525B6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408BEA3E-1BF4-8F41-D53C-798DE1AFDF3F}"/>
              </a:ext>
            </a:extLst>
          </p:cNvPr>
          <p:cNvSpPr/>
          <p:nvPr/>
        </p:nvSpPr>
        <p:spPr>
          <a:xfrm>
            <a:off x="1" y="617183"/>
            <a:ext cx="756281" cy="67035"/>
          </a:xfrm>
          <a:prstGeom prst="rect">
            <a:avLst/>
          </a:prstGeom>
          <a:solidFill>
            <a:srgbClr val="E501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7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H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2878BB-4BFD-EB1A-95D1-54B5C505A3EC}"/>
              </a:ext>
            </a:extLst>
          </p:cNvPr>
          <p:cNvSpPr txBox="1"/>
          <p:nvPr/>
        </p:nvSpPr>
        <p:spPr>
          <a:xfrm>
            <a:off x="11697114" y="6480902"/>
            <a:ext cx="457176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37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33F272E-517D-4CD6-8C66-AFD035DFB681}" type="slidenum">
              <a:rPr sz="1800"/>
              <a:pPr marL="0" marR="0" lvl="0" indent="0" algn="l" defTabSz="914377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hr-HR" sz="1400" b="0" i="0" u="none" strike="noStrike" kern="1200" cap="none" spc="0" baseline="0">
              <a:solidFill>
                <a:srgbClr val="525B60"/>
              </a:solidFill>
              <a:uFillTx/>
              <a:latin typeface="Helvetica" pitchFamily="34"/>
              <a:cs typeface="Helvetica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711645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0023869D-7251-BB9A-526A-9CA8C90B2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9006" y="168049"/>
            <a:ext cx="1491743" cy="683129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3" name="Straight Connector 4">
            <a:extLst>
              <a:ext uri="{FF2B5EF4-FFF2-40B4-BE49-F238E27FC236}">
                <a16:creationId xmlns:a16="http://schemas.microsoft.com/office/drawing/2014/main" id="{C918A8D1-F55C-4E9A-4D80-DA55111FC0C3}"/>
              </a:ext>
            </a:extLst>
          </p:cNvPr>
          <p:cNvCxnSpPr/>
          <p:nvPr/>
        </p:nvCxnSpPr>
        <p:spPr>
          <a:xfrm>
            <a:off x="8843318" y="1470455"/>
            <a:ext cx="3348679" cy="0"/>
          </a:xfrm>
          <a:prstGeom prst="straightConnector1">
            <a:avLst/>
          </a:prstGeom>
          <a:noFill/>
          <a:ln w="38103" cap="flat">
            <a:solidFill>
              <a:srgbClr val="E50100"/>
            </a:solidFill>
            <a:prstDash val="solid"/>
            <a:miter/>
          </a:ln>
        </p:spPr>
      </p:cxn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A3D3125F-D5F5-9D66-3F17-8C657F9E504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18747" y="2454963"/>
            <a:ext cx="8005115" cy="3886200"/>
          </a:xfrm>
        </p:spPr>
        <p:txBody>
          <a:bodyPr/>
          <a:lstStyle>
            <a:lvl1pPr>
              <a:defRPr>
                <a:solidFill>
                  <a:srgbClr val="525B60"/>
                </a:solidFill>
              </a:defRPr>
            </a:lvl1pPr>
            <a:lvl2pPr>
              <a:defRPr>
                <a:solidFill>
                  <a:srgbClr val="525B60"/>
                </a:solidFill>
              </a:defRPr>
            </a:lvl2pPr>
            <a:lvl3pPr>
              <a:defRPr>
                <a:solidFill>
                  <a:srgbClr val="525B60"/>
                </a:solidFill>
              </a:defRPr>
            </a:lvl3pPr>
            <a:lvl4pPr>
              <a:defRPr>
                <a:solidFill>
                  <a:srgbClr val="525B60"/>
                </a:solidFill>
              </a:defRPr>
            </a:lvl4pPr>
            <a:lvl5pPr>
              <a:defRPr>
                <a:solidFill>
                  <a:srgbClr val="525B6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338509BA-2E04-5AE1-3D2A-7FA67A25AFD6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9022222" y="1786244"/>
            <a:ext cx="2785463" cy="4378869"/>
          </a:xfrm>
        </p:spPr>
        <p:txBody>
          <a:bodyPr/>
          <a:lstStyle>
            <a:lvl1pPr marL="0" indent="0">
              <a:buNone/>
              <a:defRPr lang="hr-HR">
                <a:solidFill>
                  <a:srgbClr val="525B60"/>
                </a:solidFill>
              </a:defRPr>
            </a:lvl1pPr>
          </a:lstStyle>
          <a:p>
            <a:pPr lvl="0"/>
            <a:endParaRPr lang="hr-HR"/>
          </a:p>
        </p:txBody>
      </p:sp>
      <p:sp>
        <p:nvSpPr>
          <p:cNvPr id="6" name="Title 12">
            <a:extLst>
              <a:ext uri="{FF2B5EF4-FFF2-40B4-BE49-F238E27FC236}">
                <a16:creationId xmlns:a16="http://schemas.microsoft.com/office/drawing/2014/main" id="{0E30B8AC-7C43-7C57-DB07-EAD51E161C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8747" y="681593"/>
            <a:ext cx="8005115" cy="1577715"/>
          </a:xfrm>
        </p:spPr>
        <p:txBody>
          <a:bodyPr/>
          <a:lstStyle>
            <a:lvl1pPr>
              <a:defRPr>
                <a:solidFill>
                  <a:srgbClr val="525B6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DCFAA0-49A3-FBAE-DFD2-0E7F23FB5FB3}"/>
              </a:ext>
            </a:extLst>
          </p:cNvPr>
          <p:cNvSpPr txBox="1"/>
          <p:nvPr/>
        </p:nvSpPr>
        <p:spPr>
          <a:xfrm>
            <a:off x="11697114" y="6480902"/>
            <a:ext cx="457176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37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3C3CEE9-CAD8-479F-A52D-57AD1CB0B5F3}" type="slidenum">
              <a:rPr sz="1800"/>
              <a:pPr marL="0" marR="0" lvl="0" indent="0" algn="l" defTabSz="914377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hr-HR" sz="1400" b="0" i="0" u="none" strike="noStrike" kern="1200" cap="none" spc="0" baseline="0">
              <a:solidFill>
                <a:srgbClr val="525B60"/>
              </a:solidFill>
              <a:uFillTx/>
              <a:latin typeface="Helvetica" pitchFamily="34"/>
              <a:cs typeface="Helvetica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494364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/slika/pita, itd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30C809FA-0CCA-DD73-9A2C-3739362B6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90" y="5982445"/>
            <a:ext cx="1491743" cy="683129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3" name="Straight Connector 8">
            <a:extLst>
              <a:ext uri="{FF2B5EF4-FFF2-40B4-BE49-F238E27FC236}">
                <a16:creationId xmlns:a16="http://schemas.microsoft.com/office/drawing/2014/main" id="{CC1040E1-4386-C94D-0D19-A77310F3B64A}"/>
              </a:ext>
            </a:extLst>
          </p:cNvPr>
          <p:cNvCxnSpPr/>
          <p:nvPr/>
        </p:nvCxnSpPr>
        <p:spPr>
          <a:xfrm>
            <a:off x="2015494" y="6507447"/>
            <a:ext cx="10176503" cy="0"/>
          </a:xfrm>
          <a:prstGeom prst="straightConnector1">
            <a:avLst/>
          </a:prstGeom>
          <a:noFill/>
          <a:ln w="19046" cap="flat">
            <a:solidFill>
              <a:srgbClr val="525B60">
                <a:alpha val="50196"/>
              </a:srgbClr>
            </a:solidFill>
            <a:prstDash val="solid"/>
            <a:miter/>
          </a:ln>
        </p:spPr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9713042A-A6EB-B88C-AE9D-4DADE8FA51A0}"/>
              </a:ext>
            </a:extLst>
          </p:cNvPr>
          <p:cNvSpPr/>
          <p:nvPr/>
        </p:nvSpPr>
        <p:spPr>
          <a:xfrm>
            <a:off x="4323081" y="1"/>
            <a:ext cx="3545843" cy="101599"/>
          </a:xfrm>
          <a:prstGeom prst="rect">
            <a:avLst/>
          </a:prstGeom>
          <a:solidFill>
            <a:srgbClr val="E501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7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H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C8C7432-E936-B3E8-FE47-B214317B6E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270562"/>
            <a:ext cx="10515600" cy="822301"/>
          </a:xfrm>
        </p:spPr>
        <p:txBody>
          <a:bodyPr anchorCtr="1"/>
          <a:lstStyle>
            <a:lvl1pPr algn="ctr">
              <a:defRPr>
                <a:solidFill>
                  <a:srgbClr val="525B6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0362BCDF-E281-A25E-9A65-550B3650C455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838203" y="1480934"/>
            <a:ext cx="10515600" cy="4501499"/>
          </a:xfrm>
        </p:spPr>
        <p:txBody>
          <a:bodyPr/>
          <a:lstStyle>
            <a:lvl1pPr marL="0" indent="0">
              <a:buNone/>
              <a:defRPr lang="hr-HR">
                <a:solidFill>
                  <a:srgbClr val="525B60"/>
                </a:solidFill>
              </a:defRPr>
            </a:lvl1pPr>
          </a:lstStyle>
          <a:p>
            <a:pPr lvl="0"/>
            <a:endParaRPr lang="hr-H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046BB4-AE39-3D5D-3A09-3DD6DB9DAFCE}"/>
              </a:ext>
            </a:extLst>
          </p:cNvPr>
          <p:cNvSpPr txBox="1"/>
          <p:nvPr/>
        </p:nvSpPr>
        <p:spPr>
          <a:xfrm>
            <a:off x="11697114" y="6480902"/>
            <a:ext cx="457176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37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2F54692-141E-417D-9D47-773782FDE955}" type="slidenum">
              <a:rPr sz="1800"/>
              <a:pPr marL="0" marR="0" lvl="0" indent="0" algn="l" defTabSz="914377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hr-HR" sz="1400" b="0" i="0" u="none" strike="noStrike" kern="1200" cap="none" spc="0" baseline="0">
              <a:solidFill>
                <a:srgbClr val="525B60"/>
              </a:solidFill>
              <a:uFillTx/>
              <a:latin typeface="Helvetica" pitchFamily="34"/>
              <a:cs typeface="Helvetica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627713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Headline Slide">
    <p:bg>
      <p:bgPr>
        <a:solidFill>
          <a:srgbClr val="D0D3DA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742C8-635B-FC58-4F3B-DAE660203D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3811" y="607371"/>
            <a:ext cx="4898276" cy="2821628"/>
          </a:xfrm>
        </p:spPr>
        <p:txBody>
          <a:bodyPr anchorCtr="1"/>
          <a:lstStyle>
            <a:lvl1pPr algn="ctr">
              <a:defRPr lang="hr-HR">
                <a:solidFill>
                  <a:srgbClr val="E50100"/>
                </a:solidFill>
              </a:defRPr>
            </a:lvl1pPr>
          </a:lstStyle>
          <a:p>
            <a:pPr lvl="0"/>
            <a:r>
              <a:rPr lang="hr-HR"/>
              <a:t>Transition Headline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CB94969D-29F4-4738-EBDE-F8D2AB436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90" y="5982445"/>
            <a:ext cx="1491743" cy="6831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3C26D059-D5F7-35A4-7382-966F7801B00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13811" y="4022740"/>
            <a:ext cx="6345936" cy="1910849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525B60"/>
                </a:solidFill>
              </a:defRPr>
            </a:lvl1pPr>
            <a:lvl2pPr marL="457189" indent="0" algn="ctr">
              <a:buNone/>
              <a:defRPr lang="hr-HR" sz="2800">
                <a:solidFill>
                  <a:srgbClr val="525B60"/>
                </a:solidFill>
              </a:defRPr>
            </a:lvl2pPr>
            <a:lvl3pPr marL="457189" lvl="1" indent="0" algn="ctr">
              <a:buNone/>
              <a:defRPr lang="hr-HR" sz="2800">
                <a:solidFill>
                  <a:srgbClr val="525B6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hr-HR"/>
              <a:t>F</a:t>
            </a:r>
            <a:r>
              <a:rPr lang="en-US"/>
              <a:t>irst set of slides</a:t>
            </a:r>
          </a:p>
          <a:p>
            <a:pPr lvl="1"/>
            <a:endParaRPr lang="hr-HR"/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20DE2404-F91A-214F-ED63-E157FD4724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12089" y="-60067"/>
            <a:ext cx="6936089" cy="696813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162142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1956A4-FC5B-1BA6-4C45-6FF2B1AAAC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30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BAD3FB-6630-A785-C74D-39944988A8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66A0D-B613-415B-0C44-FD66A6CF33B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3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37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2" r:id="rId9"/>
    <p:sldLayoutId id="2147483663" r:id="rId10"/>
    <p:sldLayoutId id="2147483664" r:id="rId11"/>
    <p:sldLayoutId id="2147483665" r:id="rId12"/>
    <p:sldLayoutId id="2147483667" r:id="rId13"/>
    <p:sldLayoutId id="2147483668" r:id="rId14"/>
    <p:sldLayoutId id="2147483670" r:id="rId15"/>
    <p:sldLayoutId id="2147483671" r:id="rId16"/>
    <p:sldLayoutId id="2147483672" r:id="rId17"/>
    <p:sldLayoutId id="2147483673" r:id="rId18"/>
    <p:sldLayoutId id="2147483674" r:id="rId19"/>
  </p:sldLayoutIdLst>
  <p:hf hdr="0" dt="0"/>
  <p:txStyles>
    <p:titleStyle>
      <a:lvl1pPr marL="0" marR="0" lvl="0" indent="0" algn="l" defTabSz="914377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2D2D2D"/>
          </a:solidFill>
          <a:uFillTx/>
          <a:latin typeface="Helvetica" pitchFamily="34"/>
          <a:cs typeface="Helvetica" pitchFamily="34"/>
        </a:defRPr>
      </a:lvl1pPr>
    </p:titleStyle>
    <p:bodyStyle>
      <a:lvl1pPr marL="228594" marR="0" lvl="0" indent="-228594" algn="l" defTabSz="914377" rtl="0" fontAlgn="auto" hangingPunct="1">
        <a:lnSpc>
          <a:spcPct val="10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2D2D2D"/>
          </a:solidFill>
          <a:uFillTx/>
          <a:latin typeface="Helvetica" pitchFamily="34"/>
          <a:cs typeface="Helvetica" pitchFamily="34"/>
        </a:defRPr>
      </a:lvl1pPr>
      <a:lvl2pPr marL="685783" marR="0" lvl="1" indent="-228594" algn="l" defTabSz="914377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2D2D2D"/>
          </a:solidFill>
          <a:uFillTx/>
          <a:latin typeface="Helvetica" pitchFamily="34"/>
          <a:cs typeface="Helvetica" pitchFamily="34"/>
        </a:defRPr>
      </a:lvl2pPr>
      <a:lvl3pPr marL="1142971" marR="0" lvl="2" indent="-228594" algn="l" defTabSz="914377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2D2D2D"/>
          </a:solidFill>
          <a:uFillTx/>
          <a:latin typeface="Helvetica" pitchFamily="34"/>
          <a:cs typeface="Helvetica" pitchFamily="34"/>
        </a:defRPr>
      </a:lvl3pPr>
      <a:lvl4pPr marL="1600160" marR="0" lvl="3" indent="-228594" algn="l" defTabSz="914377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2D2D2D"/>
          </a:solidFill>
          <a:uFillTx/>
          <a:latin typeface="Helvetica" pitchFamily="34"/>
          <a:cs typeface="Helvetica" pitchFamily="34"/>
        </a:defRPr>
      </a:lvl4pPr>
      <a:lvl5pPr marL="2057349" marR="0" lvl="4" indent="-228594" algn="l" defTabSz="914377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2D2D2D"/>
          </a:solidFill>
          <a:uFillTx/>
          <a:latin typeface="Helvetica" pitchFamily="34"/>
          <a:cs typeface="Helvetica" pitchFamily="34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090054-8EB6-6B1E-44C6-F995414B5951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38203" y="2764971"/>
            <a:ext cx="10515600" cy="3411992"/>
          </a:xfrm>
        </p:spPr>
        <p:txBody>
          <a:bodyPr/>
          <a:lstStyle/>
          <a:p>
            <a:pPr marL="0" indent="0">
              <a:buNone/>
            </a:pP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F10875-342D-F594-747A-758A8BD80081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38200" y="3109896"/>
            <a:ext cx="10515600" cy="277843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3600" b="1" kern="1400" spc="25">
                <a:solidFill>
                  <a:srgbClr val="C00000"/>
                </a:solidFill>
                <a:latin typeface="Work Sans" pitchFamily="2" charset="-18"/>
                <a:ea typeface="MS Gothic" panose="020B0609070205080204" pitchFamily="49" charset="-128"/>
                <a:cs typeface="Arial" panose="020B0604020202020204" pitchFamily="34" charset="0"/>
              </a:rPr>
              <a:t>I</a:t>
            </a:r>
            <a:r>
              <a:rPr lang="hr-HR" sz="3600" b="1" kern="1400" spc="25">
                <a:solidFill>
                  <a:srgbClr val="C00000"/>
                </a:solidFill>
                <a:latin typeface="Work Sans" pitchFamily="2" charset="-18"/>
                <a:ea typeface="MS Gothic" panose="020B0609070205080204" pitchFamily="49" charset="-128"/>
                <a:cs typeface="Arial" panose="020B0604020202020204" pitchFamily="34" charset="0"/>
              </a:rPr>
              <a:t>ntegriran</a:t>
            </a:r>
            <a:r>
              <a:rPr lang="en-US" sz="3600" b="1" kern="1400" spc="25">
                <a:solidFill>
                  <a:srgbClr val="C00000"/>
                </a:solidFill>
                <a:latin typeface="Work Sans" pitchFamily="2" charset="-18"/>
                <a:ea typeface="MS Gothic" panose="020B0609070205080204" pitchFamily="49" charset="-128"/>
                <a:cs typeface="Arial" panose="020B0604020202020204" pitchFamily="34" charset="0"/>
              </a:rPr>
              <a:t>i</a:t>
            </a:r>
            <a:r>
              <a:rPr lang="hr-HR" sz="3600" b="1" kern="1400" spc="25">
                <a:solidFill>
                  <a:srgbClr val="C00000"/>
                </a:solidFill>
                <a:latin typeface="Work Sans" pitchFamily="2" charset="-18"/>
                <a:ea typeface="MS Gothic" panose="020B0609070205080204" pitchFamily="49" charset="-128"/>
                <a:cs typeface="Arial" panose="020B0604020202020204" pitchFamily="34" charset="0"/>
              </a:rPr>
              <a:t> nacionaln</a:t>
            </a:r>
            <a:r>
              <a:rPr lang="en-US" sz="3600" b="1" kern="1400" spc="25">
                <a:solidFill>
                  <a:srgbClr val="C00000"/>
                </a:solidFill>
                <a:latin typeface="Work Sans" pitchFamily="2" charset="-18"/>
                <a:ea typeface="MS Gothic" panose="020B0609070205080204" pitchFamily="49" charset="-128"/>
                <a:cs typeface="Arial" panose="020B0604020202020204" pitchFamily="34" charset="0"/>
              </a:rPr>
              <a:t>i</a:t>
            </a:r>
            <a:r>
              <a:rPr lang="hr-HR" sz="3600" b="1" kern="1400" spc="25">
                <a:solidFill>
                  <a:srgbClr val="C00000"/>
                </a:solidFill>
                <a:latin typeface="Work Sans" pitchFamily="2" charset="-18"/>
                <a:ea typeface="MS Gothic" panose="020B0609070205080204" pitchFamily="49" charset="-128"/>
                <a:cs typeface="Arial" panose="020B0604020202020204" pitchFamily="34" charset="0"/>
              </a:rPr>
              <a:t> energetsk</a:t>
            </a:r>
            <a:r>
              <a:rPr lang="en-US" sz="3600" b="1" kern="1400" spc="25">
                <a:solidFill>
                  <a:srgbClr val="C00000"/>
                </a:solidFill>
                <a:latin typeface="Work Sans" pitchFamily="2" charset="-18"/>
                <a:ea typeface="MS Gothic" panose="020B0609070205080204" pitchFamily="49" charset="-128"/>
                <a:cs typeface="Arial" panose="020B0604020202020204" pitchFamily="34" charset="0"/>
              </a:rPr>
              <a:t>i</a:t>
            </a:r>
            <a:r>
              <a:rPr lang="hr-HR" sz="3600" b="1" kern="1400" spc="25">
                <a:solidFill>
                  <a:srgbClr val="C00000"/>
                </a:solidFill>
                <a:latin typeface="Work Sans" pitchFamily="2" charset="-18"/>
                <a:ea typeface="MS Gothic" panose="020B0609070205080204" pitchFamily="49" charset="-128"/>
                <a:cs typeface="Arial" panose="020B0604020202020204" pitchFamily="34" charset="0"/>
              </a:rPr>
              <a:t> i klimatsk</a:t>
            </a:r>
            <a:r>
              <a:rPr lang="en-US" sz="3600" b="1" kern="1400" spc="25">
                <a:solidFill>
                  <a:srgbClr val="C00000"/>
                </a:solidFill>
                <a:latin typeface="Work Sans" pitchFamily="2" charset="-18"/>
                <a:ea typeface="MS Gothic" panose="020B0609070205080204" pitchFamily="49" charset="-128"/>
                <a:cs typeface="Arial" panose="020B0604020202020204" pitchFamily="34" charset="0"/>
              </a:rPr>
              <a:t>i</a:t>
            </a:r>
            <a:r>
              <a:rPr lang="hr-HR" sz="3600" b="1" kern="1400" spc="25">
                <a:solidFill>
                  <a:srgbClr val="C00000"/>
                </a:solidFill>
                <a:latin typeface="Work Sans" pitchFamily="2" charset="-18"/>
                <a:ea typeface="MS Gothic" panose="020B0609070205080204" pitchFamily="49" charset="-128"/>
                <a:cs typeface="Arial" panose="020B0604020202020204" pitchFamily="34" charset="0"/>
              </a:rPr>
              <a:t> plan RH za razdoblje 2021.-2030.</a:t>
            </a:r>
            <a:endParaRPr lang="en-US" sz="3600" b="1" kern="1400" spc="25">
              <a:solidFill>
                <a:srgbClr val="C00000"/>
              </a:solidFill>
              <a:latin typeface="Work Sans" pitchFamily="2" charset="-18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0" indent="0" algn="ctr">
              <a:spcAft>
                <a:spcPts val="600"/>
              </a:spcAft>
              <a:buNone/>
            </a:pPr>
            <a:r>
              <a:rPr lang="en-US" sz="3600" b="1" kern="1400" spc="25">
                <a:solidFill>
                  <a:srgbClr val="C00000"/>
                </a:solidFill>
                <a:effectLst/>
                <a:latin typeface="Work Sans" pitchFamily="2" charset="-18"/>
                <a:ea typeface="MS Gothic" panose="020B0609070205080204" pitchFamily="49" charset="-128"/>
                <a:cs typeface="Arial" panose="020B0604020202020204" pitchFamily="34" charset="0"/>
              </a:rPr>
              <a:t>Revizija 2023/2024.</a:t>
            </a:r>
            <a:endParaRPr lang="hr-HR" sz="3600" b="1" kern="1400" spc="25">
              <a:solidFill>
                <a:srgbClr val="C00000"/>
              </a:solidFill>
              <a:effectLst/>
              <a:latin typeface="Work Sans" pitchFamily="2" charset="-18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0" indent="0" algn="ctr">
              <a:spcAft>
                <a:spcPts val="600"/>
              </a:spcAft>
              <a:buNone/>
            </a:pPr>
            <a:endParaRPr lang="en-US" sz="500" b="1" kern="1400" spc="25">
              <a:solidFill>
                <a:srgbClr val="0070C0"/>
              </a:solidFill>
              <a:effectLst/>
              <a:latin typeface="Work Sans" pitchFamily="2" charset="-18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0" indent="0" algn="ctr">
              <a:spcAft>
                <a:spcPts val="600"/>
              </a:spcAft>
              <a:buNone/>
            </a:pPr>
            <a:r>
              <a:rPr lang="en-US" sz="2200" b="1" kern="1400" spc="25">
                <a:solidFill>
                  <a:srgbClr val="0070C0"/>
                </a:solidFill>
                <a:effectLst/>
                <a:latin typeface="Work Sans" pitchFamily="2" charset="-18"/>
                <a:ea typeface="MS Gothic" panose="020B0609070205080204" pitchFamily="49" charset="-128"/>
                <a:cs typeface="Arial" panose="020B0604020202020204" pitchFamily="34" charset="0"/>
              </a:rPr>
              <a:t>Dr. sc. Maja Božičević Vrhovčak, EIHP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hr-HR" sz="2200" b="1" kern="1400" spc="25">
                <a:solidFill>
                  <a:srgbClr val="0070C0"/>
                </a:solidFill>
                <a:effectLst/>
                <a:latin typeface="Work Sans" pitchFamily="2" charset="-18"/>
                <a:ea typeface="MS Gothic" panose="020B0609070205080204" pitchFamily="49" charset="-128"/>
                <a:cs typeface="Arial" panose="020B0604020202020204" pitchFamily="34" charset="0"/>
              </a:rPr>
              <a:t>Zagreb, </a:t>
            </a:r>
            <a:r>
              <a:rPr lang="en-GB" sz="2200" b="1" kern="1400" spc="25">
                <a:solidFill>
                  <a:srgbClr val="0070C0"/>
                </a:solidFill>
                <a:latin typeface="Work Sans" pitchFamily="2" charset="-18"/>
                <a:ea typeface="MS Gothic" panose="020B0609070205080204" pitchFamily="49" charset="-128"/>
                <a:cs typeface="Arial" panose="020B0604020202020204" pitchFamily="34" charset="0"/>
              </a:rPr>
              <a:t>18.05.</a:t>
            </a:r>
            <a:r>
              <a:rPr lang="hr-HR" sz="2200" b="1" kern="1400" spc="25">
                <a:solidFill>
                  <a:srgbClr val="0070C0"/>
                </a:solidFill>
                <a:effectLst/>
                <a:latin typeface="Work Sans" pitchFamily="2" charset="-18"/>
                <a:ea typeface="MS Gothic" panose="020B0609070205080204" pitchFamily="49" charset="-128"/>
                <a:cs typeface="Arial" panose="020B0604020202020204" pitchFamily="34" charset="0"/>
              </a:rPr>
              <a:t>2023.</a:t>
            </a:r>
            <a:endParaRPr lang="hr-HR" sz="2200">
              <a:solidFill>
                <a:srgbClr val="0070C0"/>
              </a:solidFill>
              <a:effectLst/>
              <a:latin typeface="Work Sans" pitchFamily="2" charset="-18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8000"/>
          </a:p>
        </p:txBody>
      </p:sp>
    </p:spTree>
    <p:extLst>
      <p:ext uri="{BB962C8B-B14F-4D97-AF65-F5344CB8AC3E}">
        <p14:creationId xmlns:p14="http://schemas.microsoft.com/office/powerpoint/2010/main" val="3051345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D17D90-1A2A-42CE-1501-F4BEE9D2E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9530"/>
            <a:ext cx="10874826" cy="1325559"/>
          </a:xfrm>
        </p:spPr>
        <p:txBody>
          <a:bodyPr>
            <a:noAutofit/>
          </a:bodyPr>
          <a:lstStyle/>
          <a:p>
            <a:r>
              <a:rPr lang="en-US" sz="2800"/>
              <a:t>Program sufinanciranja kupnje novih vozila na alternativna goriva i razvoja infrastrukture za alternativna goriva u cestovnom prometu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05EB64C-E1F5-2C5C-C3D8-833E1FDB89A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3" y="1335088"/>
            <a:ext cx="10515600" cy="4765003"/>
          </a:xfrm>
        </p:spPr>
        <p:txBody>
          <a:bodyPr>
            <a:normAutofit/>
          </a:bodyPr>
          <a:lstStyle/>
          <a:p>
            <a:r>
              <a:rPr lang="hr-HR" sz="2400"/>
              <a:t>Provođenje aktivnosti sufinanciranja energetski učinkovitih vozila s niskom razinom emisije stakleničkih plinova putem javnih poziva. </a:t>
            </a:r>
          </a:p>
          <a:p>
            <a:r>
              <a:rPr lang="hr-HR" sz="2400"/>
              <a:t>Provođenje aktivnosti sufinanciranja infrastrukture za opskrbu alternativnim gorivima putem javnih poziva.</a:t>
            </a:r>
          </a:p>
          <a:p>
            <a:r>
              <a:rPr lang="hr-HR" sz="2400"/>
              <a:t>Uspostava centralnog registra infrastrukture za alternativna goriva koji će olakšati korisničko iskustvo vozačima te u konačnici omogućiti realan uvid u potrošnju energije za analitičke potrebe.</a:t>
            </a:r>
          </a:p>
          <a:p>
            <a:endParaRPr lang="hr-HR" sz="2400" dirty="0"/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528119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D17D90-1A2A-42CE-1501-F4BEE9D2E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9530"/>
            <a:ext cx="10874826" cy="1325559"/>
          </a:xfrm>
        </p:spPr>
        <p:txBody>
          <a:bodyPr>
            <a:noAutofit/>
          </a:bodyPr>
          <a:lstStyle/>
          <a:p>
            <a:r>
              <a:rPr lang="pt-BR" sz="2800"/>
              <a:t>Unaprjeđenje sustava javnog prijevoza i promicanje održivog integriranog prometa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05EB64C-E1F5-2C5C-C3D8-833E1FDB89A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3" y="1335088"/>
            <a:ext cx="10515600" cy="47650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Aktivnosti</a:t>
            </a:r>
          </a:p>
          <a:p>
            <a:r>
              <a:rPr lang="hr-HR" sz="2400"/>
              <a:t>U okviru mjere </a:t>
            </a:r>
            <a:r>
              <a:rPr lang="en-US" sz="2400"/>
              <a:t>sufinancirat će se</a:t>
            </a:r>
            <a:r>
              <a:rPr lang="hr-HR" sz="2400"/>
              <a:t> optimiranj</a:t>
            </a:r>
            <a:r>
              <a:rPr lang="en-US" sz="2400"/>
              <a:t>e</a:t>
            </a:r>
            <a:r>
              <a:rPr lang="hr-HR" sz="2400"/>
              <a:t> prijevoza terete</a:t>
            </a:r>
            <a:r>
              <a:rPr lang="en-US" sz="2400"/>
              <a:t>, </a:t>
            </a:r>
            <a:r>
              <a:rPr lang="hr-HR" sz="2400"/>
              <a:t>upravljanj</a:t>
            </a:r>
            <a:r>
              <a:rPr lang="en-US" sz="2400"/>
              <a:t>e</a:t>
            </a:r>
            <a:r>
              <a:rPr lang="hr-HR" sz="2400"/>
              <a:t> javnim parkirnim površinama, uvođenj</a:t>
            </a:r>
            <a:r>
              <a:rPr lang="en-US" sz="2400"/>
              <a:t>e</a:t>
            </a:r>
            <a:r>
              <a:rPr lang="hr-HR" sz="2400"/>
              <a:t> platform</a:t>
            </a:r>
            <a:r>
              <a:rPr lang="en-US" sz="2400"/>
              <a:t>i</a:t>
            </a:r>
            <a:r>
              <a:rPr lang="hr-HR" sz="2400"/>
              <a:t> za integrirani prijevoz putnika, car-sharing sustava, nisko-emisijskih zona u gradovima, javnih gradskih bicikala i pripadajuće infrastrukture.</a:t>
            </a:r>
          </a:p>
          <a:p>
            <a:r>
              <a:rPr lang="hr-HR" sz="2400"/>
              <a:t>Nabava autobusa na alternativni pogon i izgradnja pripadajuće infrastrukture.</a:t>
            </a:r>
          </a:p>
          <a:p>
            <a:r>
              <a:rPr lang="hr-HR" sz="2400"/>
              <a:t>Modernizacija tramvajskog prometa kroz nabavu suvremenih niskopodnih / poluniskopodnih tramvaja.</a:t>
            </a:r>
          </a:p>
          <a:p>
            <a:r>
              <a:rPr lang="hr-HR" sz="2400"/>
              <a:t>Implementacija digitaliziranog sustava samovozećih vozila.</a:t>
            </a:r>
          </a:p>
          <a:p>
            <a:endParaRPr lang="hr-HR" sz="2400" dirty="0"/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979768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D17D90-1A2A-42CE-1501-F4BEE9D2E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Obnovljivi izvori energije – nacrt mjera</a:t>
            </a:r>
            <a:endParaRPr lang="hr-HR" sz="360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05EB64C-E1F5-2C5C-C3D8-833E1FDB89A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2" y="1335088"/>
            <a:ext cx="10823617" cy="4765003"/>
          </a:xfrm>
        </p:spPr>
        <p:txBody>
          <a:bodyPr/>
          <a:lstStyle/>
          <a:p>
            <a:r>
              <a:rPr lang="hr-HR"/>
              <a:t>Informiranje, edukacija i povećanje kapaciteta za korištenje OIE</a:t>
            </a:r>
          </a:p>
          <a:p>
            <a:r>
              <a:rPr lang="hr-HR"/>
              <a:t>Razrada regulatornog okvira za korištenje OIE</a:t>
            </a:r>
            <a:endParaRPr lang="en-US"/>
          </a:p>
          <a:p>
            <a:r>
              <a:rPr lang="hr-HR"/>
              <a:t>Prostorno-planski preduvjeti za korištenje OIE</a:t>
            </a:r>
            <a:endParaRPr lang="en-US"/>
          </a:p>
          <a:p>
            <a:r>
              <a:rPr lang="en-US" sz="2800">
                <a:effectLst/>
              </a:rPr>
              <a:t>K</a:t>
            </a:r>
            <a:r>
              <a:rPr lang="hr-HR" sz="2800">
                <a:effectLst/>
              </a:rPr>
              <a:t>orištenj</a:t>
            </a:r>
            <a:r>
              <a:rPr lang="en-US" sz="2800">
                <a:effectLst/>
              </a:rPr>
              <a:t>e</a:t>
            </a:r>
            <a:r>
              <a:rPr lang="hr-HR" sz="2800">
                <a:effectLst/>
              </a:rPr>
              <a:t> OIE za proizvodnju električne energije</a:t>
            </a:r>
            <a:endParaRPr lang="en-GB" sz="2800"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/>
              <a:t>K</a:t>
            </a:r>
            <a:r>
              <a:rPr lang="hr-HR"/>
              <a:t>orištenj</a:t>
            </a:r>
            <a:r>
              <a:rPr lang="en-US"/>
              <a:t>e</a:t>
            </a:r>
            <a:r>
              <a:rPr lang="hr-HR"/>
              <a:t> OIE za proizvodnju toplinske energije</a:t>
            </a:r>
            <a:endParaRPr lang="en-US"/>
          </a:p>
          <a:p>
            <a:r>
              <a:rPr lang="en-US"/>
              <a:t>K</a:t>
            </a:r>
            <a:r>
              <a:rPr lang="hr-HR"/>
              <a:t>orištenj</a:t>
            </a:r>
            <a:r>
              <a:rPr lang="en-US"/>
              <a:t>e</a:t>
            </a:r>
            <a:r>
              <a:rPr lang="hr-HR"/>
              <a:t> OIE u</a:t>
            </a:r>
            <a:r>
              <a:rPr lang="en-US"/>
              <a:t> centraliziranim i zatvorenim toplinskim sustavima</a:t>
            </a:r>
            <a:endParaRPr lang="en-GB"/>
          </a:p>
          <a:p>
            <a:r>
              <a:rPr lang="en-US">
                <a:latin typeface="Arial" panose="020B0604020202020204" pitchFamily="34" charset="0"/>
                <a:cs typeface="Times New Roman" panose="02020603050405020304" pitchFamily="18" charset="0"/>
              </a:rPr>
              <a:t>Dijeljenje </a:t>
            </a:r>
            <a:r>
              <a:rPr lang="en-US" dirty="0" err="1">
                <a:latin typeface="Arial" panose="020B0604020202020204" pitchFamily="34" charset="0"/>
                <a:cs typeface="Times New Roman" panose="02020603050405020304" pitchFamily="18" charset="0"/>
              </a:rPr>
              <a:t>energije</a:t>
            </a:r>
            <a:r>
              <a:rPr lang="en-US" dirty="0">
                <a:latin typeface="Arial" panose="020B0604020202020204" pitchFamily="34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Arial" panose="020B0604020202020204" pitchFamily="34" charset="0"/>
                <a:cs typeface="Times New Roman" panose="02020603050405020304" pitchFamily="18" charset="0"/>
              </a:rPr>
              <a:t>energetske</a:t>
            </a:r>
            <a:r>
              <a:rPr lang="en-US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Times New Roman" panose="02020603050405020304" pitchFamily="18" charset="0"/>
              </a:rPr>
              <a:t>zajednice</a:t>
            </a:r>
            <a:endParaRPr lang="en-US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GB" sz="2800" dirty="0"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AC56E7F3-6DB0-939D-15DD-81B4864A8129}"/>
              </a:ext>
            </a:extLst>
          </p:cNvPr>
          <p:cNvSpPr/>
          <p:nvPr/>
        </p:nvSpPr>
        <p:spPr>
          <a:xfrm>
            <a:off x="707571" y="2395461"/>
            <a:ext cx="11005764" cy="226669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855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D17D90-1A2A-42CE-1501-F4BEE9D2E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9530"/>
            <a:ext cx="10874826" cy="1325559"/>
          </a:xfrm>
        </p:spPr>
        <p:txBody>
          <a:bodyPr>
            <a:noAutofit/>
          </a:bodyPr>
          <a:lstStyle/>
          <a:p>
            <a:r>
              <a:rPr lang="en-US" sz="3600"/>
              <a:t>Prostorno-planski preduvjeti za korištenje OIE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05EB64C-E1F5-2C5C-C3D8-833E1FDB89A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3" y="1335088"/>
            <a:ext cx="10515600" cy="4765003"/>
          </a:xfrm>
        </p:spPr>
        <p:txBody>
          <a:bodyPr>
            <a:normAutofit fontScale="85000" lnSpcReduction="20000"/>
          </a:bodyPr>
          <a:lstStyle/>
          <a:p>
            <a:r>
              <a:rPr lang="hr-HR" sz="2400"/>
              <a:t>analiza prostornih planova uz preispitivanje planiranih lokacija, kartiranje potencijala resursa za pojedine obnovljive izvore</a:t>
            </a:r>
          </a:p>
          <a:p>
            <a:r>
              <a:rPr lang="hr-HR" sz="2400"/>
              <a:t>utvrđivanje i kartiranje prostornih, okolišnih (bio-ekoloških, krajobraznih, geoloških) i socijalnih (korištenje prostora) i infrastrukturnih ograničenja te osjetljivost prostora za izgradnju i rad postrojenja</a:t>
            </a:r>
            <a:r>
              <a:rPr lang="en-US" sz="2400"/>
              <a:t> </a:t>
            </a:r>
            <a:r>
              <a:rPr lang="hr-HR" sz="2400"/>
              <a:t>za iskorištavanje OIE; </a:t>
            </a:r>
          </a:p>
          <a:p>
            <a:r>
              <a:rPr lang="hr-HR" sz="2400"/>
              <a:t>izrada karata osjetljivosti za smještaj OIE, s fokusom na vjetroelektrane i sunčane elektrane</a:t>
            </a:r>
            <a:r>
              <a:rPr lang="en-US" sz="2400"/>
              <a:t> (</a:t>
            </a:r>
            <a:r>
              <a:rPr lang="hr-HR" sz="2400"/>
              <a:t>definiranje tzv. Go-to područja</a:t>
            </a:r>
            <a:r>
              <a:rPr lang="en-US" sz="2400"/>
              <a:t>)</a:t>
            </a:r>
            <a:endParaRPr lang="hr-HR" sz="2400"/>
          </a:p>
          <a:p>
            <a:r>
              <a:rPr lang="hr-HR" sz="2400"/>
              <a:t>definiranje</a:t>
            </a:r>
            <a:r>
              <a:rPr lang="en-US" sz="2400"/>
              <a:t> i usvajanje</a:t>
            </a:r>
            <a:r>
              <a:rPr lang="hr-HR" sz="2400"/>
              <a:t> smjernica i kriterija za odabir prostora pogodnih za iskorištavanje OIE, prostorno-planskih uvjeta te mjera zaštite u postupcima prema posebnim zakonima; </a:t>
            </a:r>
          </a:p>
          <a:p>
            <a:r>
              <a:rPr lang="hr-HR" sz="2400"/>
              <a:t>implementacija smjernica i kriterija za uređenje specifičnih prostorno-planskih elemenata u prostoru za iskorištavanje OIE u prostorno planske dokumente na državnoj, regionalnoj i lokalnoj razini</a:t>
            </a:r>
            <a:r>
              <a:rPr lang="en-US" sz="2400"/>
              <a:t>,</a:t>
            </a:r>
            <a:r>
              <a:rPr lang="hr-HR" sz="2400"/>
              <a:t> uz primjenu mjera zaštite u postupcima prema posebnim zakonima; </a:t>
            </a:r>
          </a:p>
          <a:p>
            <a:r>
              <a:rPr lang="hr-HR" sz="2400"/>
              <a:t>nadogradnja postojećih informacijskih sustava podacima neophodnim za prepoznavanje potencijalnih ograničenja te osjetljivosti prostora na izgradnju OIE objekata (proizvodnih postrojenja koja koriste OIE s pratećom infrastrukturom</a:t>
            </a:r>
          </a:p>
          <a:p>
            <a:endParaRPr lang="hr-HR" sz="2400" dirty="0"/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229015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D17D90-1A2A-42CE-1501-F4BEE9D2E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9530"/>
            <a:ext cx="10874826" cy="1325559"/>
          </a:xfrm>
        </p:spPr>
        <p:txBody>
          <a:bodyPr>
            <a:noAutofit/>
          </a:bodyPr>
          <a:lstStyle/>
          <a:p>
            <a:r>
              <a:rPr lang="en-US" sz="3600"/>
              <a:t>Korištenje OIE za proizvodnju električne energije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05EB64C-E1F5-2C5C-C3D8-833E1FDB89A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3" y="1335088"/>
            <a:ext cx="10515600" cy="5052833"/>
          </a:xfrm>
        </p:spPr>
        <p:txBody>
          <a:bodyPr>
            <a:noAutofit/>
          </a:bodyPr>
          <a:lstStyle/>
          <a:p>
            <a:pPr marL="342900" lvl="0" indent="-342900" algn="just"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273685" algn="l"/>
                <a:tab pos="273685" algn="l"/>
                <a:tab pos="457200" algn="l"/>
              </a:tabLst>
            </a:pPr>
            <a:r>
              <a:rPr lang="hr-HR" sz="190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HROTE nastavlja isplatu poticaja za proizvodnju električne energije elektranama koja koriste OIE u razdoblju trajanja ugovora o otkupu (sustav poticanja, premijski sustav);</a:t>
            </a:r>
          </a:p>
          <a:p>
            <a:pPr marL="342900" lvl="0" indent="-342900" algn="just"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273685" algn="l"/>
                <a:tab pos="273685" algn="l"/>
                <a:tab pos="457200" algn="l"/>
              </a:tabLst>
            </a:pPr>
            <a:r>
              <a:rPr lang="hr-HR" sz="190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HROTE izrađuje trogodišnje planove za OIE i raspisuje natječaje za dodjelu tržišne premije i zajamčene otkupne cijene;</a:t>
            </a:r>
          </a:p>
          <a:p>
            <a:pPr marL="342900" lvl="0" indent="-342900" algn="just"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273685" algn="l"/>
                <a:tab pos="273685" algn="l"/>
                <a:tab pos="457200" algn="l"/>
              </a:tabLst>
            </a:pPr>
            <a:r>
              <a:rPr lang="hr-HR" sz="190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Nastavit će se s aktivnostima pregleda i analize mogućih geotermalnih potencijala te inicirati pokretanje postupaka nadmetanja radi odabira najpovoljnijeg ponuditelja za istraživanje geotermalnih voda u energetske svrhe kako bi se povećao udio OIE u proizvodnji električne energije;</a:t>
            </a:r>
          </a:p>
          <a:p>
            <a:pPr marL="342900" lvl="0" indent="-342900" algn="just"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273685" algn="l"/>
                <a:tab pos="273685" algn="l"/>
                <a:tab pos="457200" algn="l"/>
              </a:tabLst>
            </a:pPr>
            <a:r>
              <a:rPr lang="hr-HR" sz="190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Nastavlja se primjena modela preuzimanja viškova energije iz postrojenja za samoopskrbu i krajnjih kupaca s vlastitom proizvodnjom uz eventualnu investicijsku potporu i obvezu opskrbljivača da preuzme viškove energije;</a:t>
            </a:r>
            <a:endParaRPr lang="en-US" sz="1900">
              <a:effectLst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342900" lvl="0" indent="-342900" algn="just"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273685" algn="l"/>
                <a:tab pos="273685" algn="l"/>
                <a:tab pos="457200" algn="l"/>
              </a:tabLst>
            </a:pPr>
            <a:r>
              <a:rPr lang="hr-HR" sz="190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Revizija kvota za sve vrste obnovljivih izvora energije</a:t>
            </a:r>
          </a:p>
          <a:p>
            <a:pPr marL="342900" lvl="0" indent="-342900" algn="just"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273685" algn="l"/>
                <a:tab pos="273685" algn="l"/>
                <a:tab pos="457200" algn="l"/>
              </a:tabLst>
            </a:pPr>
            <a:r>
              <a:rPr lang="hr-HR" sz="190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Razrada novog modela poticanja postrojenja koja koriste goriva iz biomase uz osiguranje maksimalnog ispunjanja ciljeva održivosti i kriterija ušteda stakleničkih plinova</a:t>
            </a:r>
          </a:p>
          <a:p>
            <a:pPr>
              <a:spcBef>
                <a:spcPts val="0"/>
              </a:spcBef>
            </a:pPr>
            <a:endParaRPr lang="hr-HR" sz="19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861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D17D90-1A2A-42CE-1501-F4BEE9D2E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9530"/>
            <a:ext cx="10874826" cy="1325559"/>
          </a:xfrm>
        </p:spPr>
        <p:txBody>
          <a:bodyPr>
            <a:noAutofit/>
          </a:bodyPr>
          <a:lstStyle/>
          <a:p>
            <a:r>
              <a:rPr lang="en-US" sz="3600"/>
              <a:t>Korištenje OIE za proizvodnju toplinske energije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05EB64C-E1F5-2C5C-C3D8-833E1FDB89A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3" y="1335088"/>
            <a:ext cx="10515600" cy="4765003"/>
          </a:xfrm>
        </p:spPr>
        <p:txBody>
          <a:bodyPr>
            <a:normAutofit/>
          </a:bodyPr>
          <a:lstStyle/>
          <a:p>
            <a:pPr marL="342900" lvl="0" indent="-342900" algn="just"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273685" algn="l"/>
                <a:tab pos="273685" algn="l"/>
                <a:tab pos="457200" algn="l"/>
              </a:tabLst>
            </a:pPr>
            <a:r>
              <a:rPr lang="hr-HR" sz="200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FZOEU </a:t>
            </a:r>
            <a:r>
              <a:rPr lang="en-US" sz="200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pruža financijske </a:t>
            </a:r>
            <a:r>
              <a:rPr lang="hr-HR" sz="200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poticaj</a:t>
            </a:r>
            <a:r>
              <a:rPr lang="en-US" sz="200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e</a:t>
            </a:r>
            <a:r>
              <a:rPr lang="hr-HR" sz="200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na strani investicije za projekte korištenja OIE za toplinske potrebe </a:t>
            </a:r>
            <a:endParaRPr lang="en-US" sz="2000">
              <a:effectLst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342900" lvl="0" indent="-342900" algn="just"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273685" algn="l"/>
                <a:tab pos="273685" algn="l"/>
                <a:tab pos="457200" algn="l"/>
              </a:tabLst>
            </a:pPr>
            <a:r>
              <a:rPr lang="hr-HR" sz="200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AZU će nastaviti s aktivnostima pregleda i analize geotermalnog potencijala na području Panonskog dijela Hrvatske, inicirati pokretanje postupaka nadmetanja radi odabira najpovoljnijeg ponuditelja za istraživanje geotermalnih voda u energetske svrhe te osigurati njihovo uključivanje u prostorne planove (povezano s mjerom OIE – 2)</a:t>
            </a:r>
          </a:p>
          <a:p>
            <a:pPr marL="342900" lvl="0" indent="-342900" algn="just"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273685" algn="l"/>
                <a:tab pos="273685" algn="l"/>
                <a:tab pos="457200" algn="l"/>
              </a:tabLst>
            </a:pPr>
            <a:r>
              <a:rPr lang="hr-HR" sz="200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AZU i FZOEU će pružati podršku razvoju projekata korištenja geotermalne energije</a:t>
            </a:r>
          </a:p>
          <a:p>
            <a:pPr marL="342900" lvl="0" indent="-342900" algn="just"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273685" algn="l"/>
                <a:tab pos="273685" algn="l"/>
                <a:tab pos="457200" algn="l"/>
              </a:tabLst>
            </a:pPr>
            <a:r>
              <a:rPr lang="hr-HR" sz="200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Ministarstvo poljoprivrede kroz Program ruralnog razvoja osigurava financiranje investicijskih potpora za projekte biomase i drugih OIE</a:t>
            </a:r>
          </a:p>
          <a:p>
            <a:pPr marL="342900" lvl="0" indent="-342900" algn="just"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273685" algn="l"/>
                <a:tab pos="273685" algn="l"/>
                <a:tab pos="457200" algn="l"/>
              </a:tabLst>
            </a:pPr>
            <a:endParaRPr lang="hr-HR" sz="2000">
              <a:effectLst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endParaRPr lang="hr-HR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983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D17D90-1A2A-42CE-1501-F4BEE9D2E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9530"/>
            <a:ext cx="10874826" cy="1325559"/>
          </a:xfrm>
        </p:spPr>
        <p:txBody>
          <a:bodyPr>
            <a:noAutofit/>
          </a:bodyPr>
          <a:lstStyle/>
          <a:p>
            <a:r>
              <a:rPr lang="en-US" sz="3600"/>
              <a:t>Korištenje OIE </a:t>
            </a:r>
            <a:r>
              <a:rPr lang="pl-PL" sz="3600"/>
              <a:t>u centraliziranim i zatvorenim toplinskim sustavima</a:t>
            </a:r>
            <a:endParaRPr lang="en-US" sz="360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05EB64C-E1F5-2C5C-C3D8-833E1FDB89A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3" y="1335088"/>
            <a:ext cx="10515600" cy="4765003"/>
          </a:xfrm>
        </p:spPr>
        <p:txBody>
          <a:bodyPr>
            <a:normAutofit/>
          </a:bodyPr>
          <a:lstStyle/>
          <a:p>
            <a:pPr marL="342900" lvl="0" indent="-342900" algn="just"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273685" algn="l"/>
                <a:tab pos="273685" algn="l"/>
                <a:tab pos="457200" algn="l"/>
              </a:tabLst>
            </a:pPr>
            <a:r>
              <a:rPr lang="hr-HR" sz="200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Određivanje urbanih zona potencijalne toplifikacije – analiza prostornih planova, mapiranje potrošnje toplinske energije te određivanje zona u urbanim sredinama u kojima se korisnici potencijalno mogu spojiti na toplinsku mrežu. </a:t>
            </a:r>
          </a:p>
          <a:p>
            <a:pPr marL="342900" lvl="0" indent="-342900" algn="just"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273685" algn="l"/>
                <a:tab pos="273685" algn="l"/>
                <a:tab pos="457200" algn="l"/>
              </a:tabLst>
            </a:pPr>
            <a:r>
              <a:rPr lang="hr-HR" sz="200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Sufinanciranje izrade planova za povećanje OIE u centraliziranim odnosno zatvorenim toplinskim sustavima</a:t>
            </a:r>
          </a:p>
          <a:p>
            <a:pPr marL="342900" lvl="0" indent="-342900" algn="just"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273685" algn="l"/>
                <a:tab pos="273685" algn="l"/>
                <a:tab pos="457200" algn="l"/>
              </a:tabLst>
            </a:pPr>
            <a:r>
              <a:rPr lang="hr-HR" sz="200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Sufinanciranje investicija u tehnologije za korištenje OIE, identificiranih u planu za povećanje udjela OIE u CTS/ZTS</a:t>
            </a:r>
          </a:p>
          <a:p>
            <a:pPr marL="342900" lvl="0" indent="-342900" algn="just"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273685" algn="l"/>
                <a:tab pos="273685" algn="l"/>
                <a:tab pos="457200" algn="l"/>
              </a:tabLst>
            </a:pPr>
            <a:endParaRPr lang="hr-HR" sz="2000">
              <a:effectLst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endParaRPr lang="hr-HR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881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D17D90-1A2A-42CE-1501-F4BEE9D2E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Međusektorske mjere – nacrt</a:t>
            </a:r>
            <a:endParaRPr lang="hr-HR" sz="360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05EB64C-E1F5-2C5C-C3D8-833E1FDB89A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3" y="1335088"/>
            <a:ext cx="10515600" cy="4765003"/>
          </a:xfrm>
        </p:spPr>
        <p:txBody>
          <a:bodyPr>
            <a:noAutofit/>
          </a:bodyPr>
          <a:lstStyle/>
          <a:p>
            <a:r>
              <a:rPr lang="hr-HR" sz="2050"/>
              <a:t>Povjerenstvo za međusektorsku koordinaciju za politiku i mjere za ublaživanje i prilagodbu klimatskim promjenama</a:t>
            </a:r>
            <a:endParaRPr lang="en-GB" sz="2050"/>
          </a:p>
          <a:p>
            <a:r>
              <a:rPr lang="hr-HR" sz="2050"/>
              <a:t>Poticanje </a:t>
            </a:r>
            <a:r>
              <a:rPr lang="hr-HR" sz="2050" dirty="0"/>
              <a:t>osnivanja regionalnih energetskih i klimatskih agencija i izgradnja kapaciteta</a:t>
            </a:r>
          </a:p>
          <a:p>
            <a:r>
              <a:rPr lang="pt-BR" sz="2050"/>
              <a:t>Europski sustav trgovanja emisijskim jedinicama</a:t>
            </a:r>
          </a:p>
          <a:p>
            <a:r>
              <a:rPr lang="pl-PL" sz="2050"/>
              <a:t>Strateško planiranje na regionalnoj i lokalnoj razini</a:t>
            </a:r>
          </a:p>
          <a:p>
            <a:r>
              <a:rPr lang="hr-HR" sz="2050"/>
              <a:t>Uspostava platforme za prikupljanje, uporabu i skladištenje CO</a:t>
            </a:r>
            <a:r>
              <a:rPr lang="hr-HR" sz="2050" baseline="-25000"/>
              <a:t>2</a:t>
            </a:r>
            <a:endParaRPr lang="en-GB" sz="2050" baseline="-25000"/>
          </a:p>
          <a:p>
            <a:r>
              <a:rPr lang="pt-BR" sz="2050"/>
              <a:t>Unaprjeđenje održivosti urbanih sredina</a:t>
            </a:r>
          </a:p>
          <a:p>
            <a:r>
              <a:rPr lang="nn-NO" sz="2050">
                <a:latin typeface="Arial" panose="020B0604020202020204" pitchFamily="34" charset="0"/>
                <a:cs typeface="Times New Roman" panose="02020603050405020304" pitchFamily="18" charset="0"/>
              </a:rPr>
              <a:t>Uspostava Programa za izračun i smanjenje ugljikova otiska poslovnih subjekata </a:t>
            </a:r>
          </a:p>
          <a:p>
            <a:r>
              <a:rPr lang="pl-PL" sz="2050">
                <a:latin typeface="Arial" panose="020B0604020202020204" pitchFamily="34" charset="0"/>
                <a:cs typeface="Times New Roman" panose="02020603050405020304" pitchFamily="18" charset="0"/>
              </a:rPr>
              <a:t>Uspostava digitalne platforme za kružno gospodarstvo</a:t>
            </a:r>
          </a:p>
          <a:p>
            <a:r>
              <a:rPr lang="nn-NO" sz="2050">
                <a:latin typeface="Arial" panose="020B0604020202020204" pitchFamily="34" charset="0"/>
                <a:cs typeface="Times New Roman" panose="02020603050405020304" pitchFamily="18" charset="0"/>
              </a:rPr>
              <a:t>Osnaživanje aktivnosti za razvoj biogospodarstva</a:t>
            </a:r>
          </a:p>
          <a:p>
            <a:r>
              <a:rPr lang="nn-NO" sz="2050">
                <a:latin typeface="Arial" panose="020B0604020202020204" pitchFamily="34" charset="0"/>
                <a:cs typeface="Times New Roman" panose="02020603050405020304" pitchFamily="18" charset="0"/>
              </a:rPr>
              <a:t>Zakonske prilagodbe i tehničke podloge za uvođenje vodika u energetski sustav</a:t>
            </a:r>
          </a:p>
          <a:p>
            <a:endParaRPr lang="hr-HR" sz="2050" dirty="0"/>
          </a:p>
          <a:p>
            <a:endParaRPr lang="hr-HR" sz="2050" dirty="0"/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E419A483-5744-30FA-40BE-7473E93107EC}"/>
              </a:ext>
            </a:extLst>
          </p:cNvPr>
          <p:cNvSpPr/>
          <p:nvPr/>
        </p:nvSpPr>
        <p:spPr>
          <a:xfrm>
            <a:off x="598714" y="2917371"/>
            <a:ext cx="10515600" cy="46808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9B5689E6-67E2-6689-A491-8B01EB5EF807}"/>
              </a:ext>
            </a:extLst>
          </p:cNvPr>
          <p:cNvSpPr/>
          <p:nvPr/>
        </p:nvSpPr>
        <p:spPr>
          <a:xfrm>
            <a:off x="598714" y="3842657"/>
            <a:ext cx="10515600" cy="46808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728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D17D90-1A2A-42CE-1501-F4BEE9D2E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9530"/>
            <a:ext cx="10874826" cy="1325559"/>
          </a:xfrm>
        </p:spPr>
        <p:txBody>
          <a:bodyPr>
            <a:noAutofit/>
          </a:bodyPr>
          <a:lstStyle/>
          <a:p>
            <a:r>
              <a:rPr lang="pl-PL" sz="2800"/>
              <a:t>Strateško planiranje na regionalnoj i lokalnoj razini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05EB64C-E1F5-2C5C-C3D8-833E1FDB89A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3" y="1335088"/>
            <a:ext cx="10515600" cy="476500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/>
              <a:t>Aktivnosti</a:t>
            </a:r>
          </a:p>
          <a:p>
            <a:r>
              <a:rPr lang="hr-HR" sz="2400"/>
              <a:t>Izrada Akcijskih planova energetski i klimatski održivog razvitka (SECAP) za gradove i općine potpisnice Sporazuma gradonačelnika te usvajanje zajedničkog pristupa rješavanju ublažavanja i prilagodbe na klimatske promjene, u roku od dvije godine od pristupanja Sporazumu;</a:t>
            </a:r>
          </a:p>
          <a:p>
            <a:r>
              <a:rPr lang="hr-HR" sz="2400"/>
              <a:t>Praćenje napretka u ostvarivanju cilja postavljenog u SECAP-u (izvještavanje o napretku provedbe plana svake dvije godine);</a:t>
            </a:r>
          </a:p>
          <a:p>
            <a:r>
              <a:rPr lang="hr-HR" sz="2400"/>
              <a:t>Usklađivanje praćenja i provedbe aktivnosti predviđenih u pojedinim SECAP-ima te u okviru Integriranog energetskog i klimatskog plana;</a:t>
            </a:r>
          </a:p>
          <a:p>
            <a:r>
              <a:rPr lang="hr-HR" sz="2400"/>
              <a:t>Izrada nacionalnog programa za praćenje provedbe mjera prilagodbe definiranih u usvojenim SECAP za gradove i općine</a:t>
            </a:r>
          </a:p>
          <a:p>
            <a:r>
              <a:rPr lang="hr-HR" sz="2400"/>
              <a:t>Izrada smjernica za validaciju i verifikaciju mjera prilagodbe</a:t>
            </a:r>
          </a:p>
          <a:p>
            <a:r>
              <a:rPr lang="hr-HR" sz="2400"/>
              <a:t>Korištenje podataka o provedenim aktivnostima i projektima u okviru pojedinih SECAP-ova prilikom svake sljedeće revizije Integriranog energetskog i klimatskog plana.</a:t>
            </a:r>
          </a:p>
          <a:p>
            <a:endParaRPr lang="hr-HR" sz="2400"/>
          </a:p>
          <a:p>
            <a:endParaRPr lang="hr-HR" sz="2400" dirty="0"/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057502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D17D90-1A2A-42CE-1501-F4BEE9D2E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9530"/>
            <a:ext cx="10874826" cy="1325559"/>
          </a:xfrm>
        </p:spPr>
        <p:txBody>
          <a:bodyPr>
            <a:noAutofit/>
          </a:bodyPr>
          <a:lstStyle/>
          <a:p>
            <a:r>
              <a:rPr lang="pl-PL" sz="2800"/>
              <a:t>Unaprjeđenje održivosti urbanih sredina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05EB64C-E1F5-2C5C-C3D8-833E1FDB89A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3" y="1335088"/>
            <a:ext cx="10515600" cy="47650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/>
              <a:t>Aktivnosti</a:t>
            </a:r>
          </a:p>
          <a:p>
            <a:r>
              <a:rPr lang="hr-HR" sz="2000"/>
              <a:t>Provedba mjera i aktivnosti određenih Programom razvoja zelene infrastrukture u urbanim područjima za razdoblje 2021.-2030.(NN 147/21).</a:t>
            </a:r>
          </a:p>
          <a:p>
            <a:r>
              <a:rPr lang="hr-HR" sz="2000"/>
              <a:t>Provedba mjera i aktivnosti određenih Programom razvoja kružnog gospodarenja prostorom i zgradama za razdoblje 2021.-2030.(NN 143/21.</a:t>
            </a:r>
          </a:p>
          <a:p>
            <a:endParaRPr lang="hr-HR" sz="2000" dirty="0"/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522892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9A67A4-46B8-8839-0389-A5D8073C9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385"/>
            <a:ext cx="10952408" cy="1325559"/>
          </a:xfrm>
        </p:spPr>
        <p:txBody>
          <a:bodyPr>
            <a:normAutofit/>
          </a:bodyPr>
          <a:lstStyle/>
          <a:p>
            <a:r>
              <a:rPr lang="en-US" sz="3200"/>
              <a:t>Projekcije emisija CO</a:t>
            </a:r>
            <a:r>
              <a:rPr lang="en-US" sz="3200" baseline="-25000"/>
              <a:t>2eq</a:t>
            </a:r>
            <a:r>
              <a:rPr lang="en-US" sz="3200"/>
              <a:t>, 2005.-2050., nacrt 18.5.2023. </a:t>
            </a:r>
            <a:endParaRPr lang="hr-HR" sz="3200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F55D83D0-E36B-2AD1-636E-9ECF562E0EED}"/>
              </a:ext>
            </a:extLst>
          </p:cNvPr>
          <p:cNvSpPr txBox="1"/>
          <p:nvPr/>
        </p:nvSpPr>
        <p:spPr>
          <a:xfrm>
            <a:off x="6727372" y="5192489"/>
            <a:ext cx="4724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* Ostali sektori: uslužni, stambeni, poljoprivreda, 	šumarstvo, ribarstvo</a:t>
            </a:r>
            <a:endParaRPr lang="hr-HR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12" name="Grafikon 11">
            <a:extLst>
              <a:ext uri="{FF2B5EF4-FFF2-40B4-BE49-F238E27FC236}">
                <a16:creationId xmlns:a16="http://schemas.microsoft.com/office/drawing/2014/main" id="{5A640218-5B44-6971-E44E-08A9E1053D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2405132"/>
              </p:ext>
            </p:extLst>
          </p:nvPr>
        </p:nvGraphicFramePr>
        <p:xfrm>
          <a:off x="6193972" y="1729924"/>
          <a:ext cx="5052876" cy="3462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afikon 12">
            <a:extLst>
              <a:ext uri="{FF2B5EF4-FFF2-40B4-BE49-F238E27FC236}">
                <a16:creationId xmlns:a16="http://schemas.microsoft.com/office/drawing/2014/main" id="{5C9DED62-473C-3986-78AC-3A84F18D57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8865053"/>
              </p:ext>
            </p:extLst>
          </p:nvPr>
        </p:nvGraphicFramePr>
        <p:xfrm>
          <a:off x="402771" y="2013856"/>
          <a:ext cx="5595258" cy="3824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853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813C8-8715-B60B-B281-8BB5DFC65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139" y="1934511"/>
            <a:ext cx="10515600" cy="1325559"/>
          </a:xfrm>
        </p:spPr>
        <p:txBody>
          <a:bodyPr/>
          <a:lstStyle/>
          <a:p>
            <a:r>
              <a:rPr lang="en-US" i="1"/>
              <a:t>Pitanja, komentari, nadopune?</a:t>
            </a:r>
          </a:p>
        </p:txBody>
      </p:sp>
    </p:spTree>
    <p:extLst>
      <p:ext uri="{BB962C8B-B14F-4D97-AF65-F5344CB8AC3E}">
        <p14:creationId xmlns:p14="http://schemas.microsoft.com/office/powerpoint/2010/main" val="182111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6B346C-09FA-E112-BA8D-8B58762E1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9530"/>
            <a:ext cx="10940140" cy="1325559"/>
          </a:xfrm>
        </p:spPr>
        <p:txBody>
          <a:bodyPr>
            <a:normAutofit/>
          </a:bodyPr>
          <a:lstStyle/>
          <a:p>
            <a:r>
              <a:rPr lang="en-US" sz="3200"/>
              <a:t>Integrirani energetski i klimatski plan </a:t>
            </a:r>
            <a:r>
              <a:rPr lang="hr-HR" sz="3200"/>
              <a:t>– </a:t>
            </a:r>
            <a:r>
              <a:rPr lang="en-US" sz="3200"/>
              <a:t>sadržaj</a:t>
            </a:r>
            <a:endParaRPr lang="hr-HR" sz="320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3DB37D2-4F0C-C350-E673-028C1A47D44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3" y="1335088"/>
            <a:ext cx="10515600" cy="4765003"/>
          </a:xfrm>
        </p:spPr>
        <p:txBody>
          <a:bodyPr>
            <a:normAutofit lnSpcReduction="10000"/>
          </a:bodyPr>
          <a:lstStyle/>
          <a:p>
            <a:r>
              <a:rPr lang="en-US"/>
              <a:t>analiza trenutnog stanja, projekcije emisija i mjere za smanjenje emisija, grupirano u sljedeće “dimenzije”</a:t>
            </a:r>
          </a:p>
          <a:p>
            <a:pPr marL="971539" lvl="1" indent="-514350">
              <a:buFont typeface="+mj-lt"/>
              <a:buAutoNum type="arabicPeriod"/>
            </a:pPr>
            <a:r>
              <a:rPr lang="en-US" sz="2800"/>
              <a:t>Dekarbonizacija</a:t>
            </a:r>
          </a:p>
          <a:p>
            <a:pPr lvl="2"/>
            <a:r>
              <a:rPr lang="en-US" sz="2400"/>
              <a:t>emisije stakleničkih plinova </a:t>
            </a:r>
          </a:p>
          <a:p>
            <a:pPr lvl="2"/>
            <a:r>
              <a:rPr lang="en-US" sz="2400"/>
              <a:t>poljoprivreda, šumarstvo, otpad, uporaba zemljišta</a:t>
            </a:r>
          </a:p>
          <a:p>
            <a:pPr lvl="2"/>
            <a:r>
              <a:rPr lang="en-US" sz="2400"/>
              <a:t>obnovljivi izvori energije</a:t>
            </a:r>
          </a:p>
          <a:p>
            <a:pPr lvl="2"/>
            <a:r>
              <a:rPr lang="en-US" sz="2400"/>
              <a:t>promet</a:t>
            </a:r>
          </a:p>
          <a:p>
            <a:pPr marL="971539" lvl="1" indent="-514350">
              <a:buFont typeface="+mj-lt"/>
              <a:buAutoNum type="arabicPeriod"/>
            </a:pPr>
            <a:r>
              <a:rPr lang="en-US" sz="2800"/>
              <a:t>Energetska učinkovitost</a:t>
            </a:r>
          </a:p>
          <a:p>
            <a:pPr marL="971539" lvl="1" indent="-514350">
              <a:buFont typeface="+mj-lt"/>
              <a:buAutoNum type="arabicPeriod"/>
            </a:pPr>
            <a:r>
              <a:rPr lang="en-US" sz="2800"/>
              <a:t>Energetsko tržište</a:t>
            </a:r>
          </a:p>
          <a:p>
            <a:pPr marL="971539" lvl="1" indent="-514350">
              <a:buFont typeface="+mj-lt"/>
              <a:buAutoNum type="arabicPeriod"/>
            </a:pPr>
            <a:r>
              <a:rPr lang="en-US" sz="2800"/>
              <a:t>Energetska sigurnost</a:t>
            </a:r>
          </a:p>
          <a:p>
            <a:pPr marL="971539" lvl="1" indent="-514350">
              <a:buFont typeface="+mj-lt"/>
              <a:buAutoNum type="arabicPeriod"/>
            </a:pPr>
            <a:r>
              <a:rPr lang="en-US" sz="2800"/>
              <a:t>Istraživanje, inovacije i konkurentnost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0115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6B346C-09FA-E112-BA8D-8B58762E1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/>
              <a:t>NECP – dimenzije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3DB37D2-4F0C-C350-E673-028C1A47D44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3" y="1335088"/>
            <a:ext cx="10515600" cy="476500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/>
              <a:t>Dekarbonizacija</a:t>
            </a:r>
          </a:p>
          <a:p>
            <a:pPr lvl="1"/>
            <a:r>
              <a:rPr lang="en-US"/>
              <a:t>emisije stakleničkih plinova </a:t>
            </a:r>
          </a:p>
          <a:p>
            <a:pPr lvl="1"/>
            <a:r>
              <a:rPr lang="en-US"/>
              <a:t>poljoprivreda, šumarstvo, otpad, upravljanje zemljištem</a:t>
            </a:r>
          </a:p>
          <a:p>
            <a:pPr lvl="1"/>
            <a:r>
              <a:rPr lang="en-US"/>
              <a:t>obnovljivi izvori energije</a:t>
            </a:r>
          </a:p>
          <a:p>
            <a:pPr lvl="1"/>
            <a:r>
              <a:rPr lang="en-US"/>
              <a:t>promet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Energetska učinkovitost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Energetsko tržište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Energetska sigurnost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Istraživanje, inovacije i konkurentnost</a:t>
            </a:r>
            <a:endParaRPr lang="hr-HR"/>
          </a:p>
        </p:txBody>
      </p:sp>
      <p:sp>
        <p:nvSpPr>
          <p:cNvPr id="4" name="Elipsa 3">
            <a:extLst>
              <a:ext uri="{FF2B5EF4-FFF2-40B4-BE49-F238E27FC236}">
                <a16:creationId xmlns:a16="http://schemas.microsoft.com/office/drawing/2014/main" id="{78F03E76-DA21-64ED-51DF-085CD9D4BB3B}"/>
              </a:ext>
            </a:extLst>
          </p:cNvPr>
          <p:cNvSpPr/>
          <p:nvPr/>
        </p:nvSpPr>
        <p:spPr>
          <a:xfrm>
            <a:off x="1205804" y="1818748"/>
            <a:ext cx="4340885" cy="4706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Elipsa 4">
            <a:extLst>
              <a:ext uri="{FF2B5EF4-FFF2-40B4-BE49-F238E27FC236}">
                <a16:creationId xmlns:a16="http://schemas.microsoft.com/office/drawing/2014/main" id="{75A624E6-74F4-070F-0CCC-D254CDFE9C90}"/>
              </a:ext>
            </a:extLst>
          </p:cNvPr>
          <p:cNvSpPr/>
          <p:nvPr/>
        </p:nvSpPr>
        <p:spPr>
          <a:xfrm>
            <a:off x="1167293" y="2684573"/>
            <a:ext cx="4109776" cy="4706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Elipsa 5">
            <a:extLst>
              <a:ext uri="{FF2B5EF4-FFF2-40B4-BE49-F238E27FC236}">
                <a16:creationId xmlns:a16="http://schemas.microsoft.com/office/drawing/2014/main" id="{97D5CA41-589D-4933-6A4F-CF142D397FD6}"/>
              </a:ext>
            </a:extLst>
          </p:cNvPr>
          <p:cNvSpPr/>
          <p:nvPr/>
        </p:nvSpPr>
        <p:spPr>
          <a:xfrm>
            <a:off x="1219199" y="3195379"/>
            <a:ext cx="1564194" cy="3580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Elipsa 6">
            <a:extLst>
              <a:ext uri="{FF2B5EF4-FFF2-40B4-BE49-F238E27FC236}">
                <a16:creationId xmlns:a16="http://schemas.microsoft.com/office/drawing/2014/main" id="{68929B71-0937-C317-862D-244D8F53F353}"/>
              </a:ext>
            </a:extLst>
          </p:cNvPr>
          <p:cNvSpPr/>
          <p:nvPr/>
        </p:nvSpPr>
        <p:spPr>
          <a:xfrm>
            <a:off x="1237628" y="3578551"/>
            <a:ext cx="4340885" cy="5814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3796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D17D90-1A2A-42CE-1501-F4BEE9D2E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394"/>
            <a:ext cx="10842938" cy="1325559"/>
          </a:xfrm>
        </p:spPr>
        <p:txBody>
          <a:bodyPr>
            <a:normAutofit/>
          </a:bodyPr>
          <a:lstStyle/>
          <a:p>
            <a:r>
              <a:rPr lang="en-US" sz="3200"/>
              <a:t>Nacrt revidiranog NECP-a, mjere, 18.05.2023.</a:t>
            </a:r>
            <a:endParaRPr lang="hr-HR" sz="320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05EB64C-E1F5-2C5C-C3D8-833E1FDB89A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3" y="1335088"/>
            <a:ext cx="10515600" cy="4967741"/>
          </a:xfrm>
        </p:spPr>
        <p:txBody>
          <a:bodyPr>
            <a:noAutofit/>
          </a:bodyPr>
          <a:lstStyle/>
          <a:p>
            <a:r>
              <a:rPr lang="en-US" sz="2200"/>
              <a:t>dekarbonizacija: 56</a:t>
            </a:r>
          </a:p>
          <a:p>
            <a:r>
              <a:rPr lang="en-US" sz="2200"/>
              <a:t>energetska učinkovitost: 18</a:t>
            </a:r>
          </a:p>
          <a:p>
            <a:r>
              <a:rPr lang="en-US" sz="2200"/>
              <a:t>energetska sigurnost: 10</a:t>
            </a:r>
          </a:p>
          <a:p>
            <a:r>
              <a:rPr lang="en-US" sz="2200"/>
              <a:t>unutarnje energetsko tržište: 8</a:t>
            </a:r>
          </a:p>
          <a:p>
            <a:r>
              <a:rPr lang="en-US" sz="2200"/>
              <a:t>istraživanje, inovacije i konkurentost: 7</a:t>
            </a:r>
            <a:endParaRPr lang="hr-HR" sz="2200" dirty="0"/>
          </a:p>
        </p:txBody>
      </p:sp>
    </p:spTree>
    <p:extLst>
      <p:ext uri="{BB962C8B-B14F-4D97-AF65-F5344CB8AC3E}">
        <p14:creationId xmlns:p14="http://schemas.microsoft.com/office/powerpoint/2010/main" val="3349146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D17D90-1A2A-42CE-1501-F4BEE9D2E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394"/>
            <a:ext cx="10515600" cy="1325559"/>
          </a:xfrm>
        </p:spPr>
        <p:txBody>
          <a:bodyPr>
            <a:normAutofit/>
          </a:bodyPr>
          <a:lstStyle/>
          <a:p>
            <a:r>
              <a:rPr lang="en-US" sz="3200"/>
              <a:t>Energetska učinkovitost – nacrt mjera (1/2)</a:t>
            </a:r>
            <a:endParaRPr lang="hr-HR" sz="320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05EB64C-E1F5-2C5C-C3D8-833E1FDB89A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3" y="1335088"/>
            <a:ext cx="10515600" cy="4967741"/>
          </a:xfrm>
        </p:spPr>
        <p:txBody>
          <a:bodyPr>
            <a:noAutofit/>
          </a:bodyPr>
          <a:lstStyle/>
          <a:p>
            <a:r>
              <a:rPr lang="hr-HR" sz="2200"/>
              <a:t>Sustav obveze energetske učinkovitosti za opskrbljivače</a:t>
            </a:r>
            <a:endParaRPr lang="en-US" sz="2200"/>
          </a:p>
          <a:p>
            <a:r>
              <a:rPr lang="hr-HR" sz="2200"/>
              <a:t>Promoviranje dekarbonizacije i primjene „energy efficiency first“ načela u zgradarstvu</a:t>
            </a:r>
          </a:p>
          <a:p>
            <a:r>
              <a:rPr lang="hr-HR" sz="2200">
                <a:effectLst/>
              </a:rPr>
              <a:t>Program energetske obnove zgrada</a:t>
            </a:r>
            <a:r>
              <a:rPr lang="en-US" sz="2200">
                <a:effectLst/>
              </a:rPr>
              <a:t> javnog sektora</a:t>
            </a:r>
            <a:endParaRPr lang="en-GB" sz="2200"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hr-HR" sz="2200">
                <a:effectLst/>
              </a:rPr>
              <a:t>Program energetske obnove zgrada</a:t>
            </a:r>
            <a:r>
              <a:rPr lang="en-US" sz="2200">
                <a:effectLst/>
              </a:rPr>
              <a:t> koje imaju status kulturnog dobra</a:t>
            </a:r>
            <a:endParaRPr lang="en-GB" sz="2200"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pl-PL" sz="2200"/>
              <a:t>Sustavno gospodarenje energijom u javnom sektoru</a:t>
            </a:r>
          </a:p>
          <a:p>
            <a:r>
              <a:rPr lang="hr-HR" sz="2200"/>
              <a:t>Program energetske obnove javne rasvjete</a:t>
            </a:r>
          </a:p>
          <a:p>
            <a:r>
              <a:rPr lang="en-US" sz="2200"/>
              <a:t>Zelena javna nabava</a:t>
            </a:r>
          </a:p>
          <a:p>
            <a:r>
              <a:rPr lang="hr-HR" sz="2200"/>
              <a:t>Program energetske obnove višestambenih zgrada</a:t>
            </a:r>
          </a:p>
          <a:p>
            <a:r>
              <a:rPr lang="hr-HR" sz="2200"/>
              <a:t>Program energetske obnove </a:t>
            </a:r>
            <a:r>
              <a:rPr lang="en-US" sz="2200"/>
              <a:t>obiteljskih kuća</a:t>
            </a:r>
            <a:endParaRPr lang="en-GB" sz="22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hr-HR" sz="2200" dirty="0"/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C840F600-5451-5B33-18AF-6355A211165B}"/>
              </a:ext>
            </a:extLst>
          </p:cNvPr>
          <p:cNvSpPr/>
          <p:nvPr/>
        </p:nvSpPr>
        <p:spPr>
          <a:xfrm>
            <a:off x="729343" y="2590800"/>
            <a:ext cx="10515600" cy="323305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491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D17D90-1A2A-42CE-1501-F4BEE9D2E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Energetska učinkovitost – nacrt mjera (2/2)</a:t>
            </a:r>
            <a:endParaRPr lang="hr-HR" sz="320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05EB64C-E1F5-2C5C-C3D8-833E1FDB89A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3" y="1335089"/>
            <a:ext cx="10515600" cy="4967740"/>
          </a:xfrm>
        </p:spPr>
        <p:txBody>
          <a:bodyPr>
            <a:noAutofit/>
          </a:bodyPr>
          <a:lstStyle/>
          <a:p>
            <a:r>
              <a:rPr lang="en-US" sz="2200"/>
              <a:t>Sustavno gospodarenje energijom u poslovnom sektoru</a:t>
            </a:r>
          </a:p>
          <a:p>
            <a:r>
              <a:rPr lang="en-US" sz="2200"/>
              <a:t>Povećanje energetske učinkovitosti i korištenja OIE u proizvodnim industrijama</a:t>
            </a:r>
          </a:p>
          <a:p>
            <a:r>
              <a:rPr lang="en-US" sz="2200"/>
              <a:t>Informiranje o energetskoj učinkovitosti</a:t>
            </a:r>
          </a:p>
          <a:p>
            <a:r>
              <a:rPr lang="en-US" sz="2200"/>
              <a:t>Razvoj okvira za osiguranje adekvatnih vještina u kontekstu zelenih poslova potrebnih za obnovu zgrada</a:t>
            </a:r>
          </a:p>
          <a:p>
            <a:r>
              <a:rPr lang="en-US" sz="2200"/>
              <a:t>Energetska učinkovitost elektroenergetskog prijenosnog sustava</a:t>
            </a:r>
          </a:p>
          <a:p>
            <a:r>
              <a:rPr lang="en-US" sz="2200"/>
              <a:t>Energetska učinkovitost distribucijskog sustava i uvođenje naprednih mreža</a:t>
            </a:r>
          </a:p>
          <a:p>
            <a:r>
              <a:rPr lang="en-US" sz="2200"/>
              <a:t>Energetska učinkovitost sustava toplinarstva </a:t>
            </a:r>
          </a:p>
          <a:p>
            <a:r>
              <a:rPr lang="en-US" sz="2200"/>
              <a:t>Energetska učinkovitost plinskog sustava</a:t>
            </a:r>
          </a:p>
          <a:p>
            <a:r>
              <a:rPr lang="en-US" sz="2200"/>
              <a:t>Povećanje energetske učinkovitosti sustava javne vodoopskrbe, odvodnje i pročišćavanja otpadnih voda </a:t>
            </a:r>
          </a:p>
          <a:p>
            <a:endParaRPr lang="en-US" sz="2200"/>
          </a:p>
          <a:p>
            <a:endParaRPr lang="hr-HR" sz="2200"/>
          </a:p>
          <a:p>
            <a:endParaRPr lang="hr-HR" sz="2200" dirty="0"/>
          </a:p>
          <a:p>
            <a:endParaRPr lang="hr-HR" sz="2200" dirty="0"/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8E3B3EFE-8FB9-B0BC-28C3-50AA10ED39F7}"/>
              </a:ext>
            </a:extLst>
          </p:cNvPr>
          <p:cNvSpPr/>
          <p:nvPr/>
        </p:nvSpPr>
        <p:spPr>
          <a:xfrm>
            <a:off x="685800" y="5377543"/>
            <a:ext cx="10515600" cy="79465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841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D17D90-1A2A-42CE-1501-F4BEE9D2E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9530"/>
            <a:ext cx="10874826" cy="1325559"/>
          </a:xfrm>
        </p:spPr>
        <p:txBody>
          <a:bodyPr>
            <a:noAutofit/>
          </a:bodyPr>
          <a:lstStyle/>
          <a:p>
            <a:r>
              <a:rPr lang="pt-BR" sz="2800"/>
              <a:t>Povećanje energetske učinkovitosti sustava javne vodoopskrbe, odvodnje i pročišćavanja otpadnih voda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05EB64C-E1F5-2C5C-C3D8-833E1FDB89A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3" y="1335088"/>
            <a:ext cx="10515600" cy="476500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/>
              <a:t>Aktivnosti</a:t>
            </a:r>
          </a:p>
          <a:p>
            <a:r>
              <a:rPr lang="hr-HR" sz="2400"/>
              <a:t>Inforimiranje dionika o programu te provođenje edukativnih radionica o obvezama, ciljevima i provođenju programa</a:t>
            </a:r>
          </a:p>
          <a:p>
            <a:r>
              <a:rPr lang="hr-HR" sz="2400"/>
              <a:t>Evaluacija postojećeg stanja gospodarenja energijom u sektoru vodnih usluga</a:t>
            </a:r>
          </a:p>
          <a:p>
            <a:r>
              <a:rPr lang="hr-HR" sz="2400"/>
              <a:t>Izrada uputa za sustavno gospodarenje energijom, prikupljanje podataka i izvještavanje  sa svrhom utvrđ</a:t>
            </a:r>
            <a:r>
              <a:rPr lang="en-US" sz="2400"/>
              <a:t>i</a:t>
            </a:r>
            <a:r>
              <a:rPr lang="hr-HR" sz="2400"/>
              <a:t>vanja ugljičnog otiska sektora vodnih usluga i potencijala povećanja energetske učinkovitosti i korištenja OIE</a:t>
            </a:r>
          </a:p>
          <a:p>
            <a:r>
              <a:rPr lang="hr-HR" sz="2400"/>
              <a:t>Prikupljanje i analiza podataka o potrošnji energije u sustavima javne vodoopskrbe, odvodnje i pročišćavanja otpadnih voda, određivanje prioritetnih lokacija za provedbu mjera povećenja energetske učinkovitosti i OIE, analize i izrada uputa za planiranje i programiranje financijskih sredstava za financiranje investicijskih studija i projektne dokumentacije (MGOR, APN) </a:t>
            </a:r>
          </a:p>
          <a:p>
            <a:endParaRPr lang="hr-HR" sz="2400" dirty="0"/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215712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D17D90-1A2A-42CE-1501-F4BEE9D2E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Promet – nacrt mjera</a:t>
            </a:r>
            <a:endParaRPr lang="hr-HR" sz="360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05EB64C-E1F5-2C5C-C3D8-833E1FDB89A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3" y="1335088"/>
            <a:ext cx="10515600" cy="4765003"/>
          </a:xfrm>
        </p:spPr>
        <p:txBody>
          <a:bodyPr>
            <a:normAutofit fontScale="92500" lnSpcReduction="10000"/>
          </a:bodyPr>
          <a:lstStyle/>
          <a:p>
            <a:r>
              <a:rPr lang="hr-HR"/>
              <a:t>Regulatorni instrumenti za poticanje čišćeg prometnog sustava</a:t>
            </a:r>
            <a:endParaRPr lang="en-GB"/>
          </a:p>
          <a:p>
            <a:r>
              <a:rPr lang="hr-HR"/>
              <a:t>Program sufinanciranja kupnje novih vozila na alternativna goriva i razvoja infrastrukture za alternativna goriva u cestovnom prometu</a:t>
            </a:r>
          </a:p>
          <a:p>
            <a:r>
              <a:rPr lang="en-US"/>
              <a:t>R</a:t>
            </a:r>
            <a:r>
              <a:rPr lang="hr-HR" sz="2800">
                <a:effectLst/>
              </a:rPr>
              <a:t>azvoj energetski učinkovitog željezničkog prometa</a:t>
            </a:r>
            <a:endParaRPr lang="en-GB" sz="2800" dirty="0"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/>
              <a:t>R</a:t>
            </a:r>
            <a:r>
              <a:rPr lang="hr-HR"/>
              <a:t>azvoj energetski učinkovitog pomorskog prometa i prometa unutarnje plovidbe</a:t>
            </a:r>
            <a:endParaRPr lang="en-US" dirty="0"/>
          </a:p>
          <a:p>
            <a:r>
              <a:rPr lang="sv-SE"/>
              <a:t>Razvoj energetski učinkovitog zračnog prometa</a:t>
            </a:r>
            <a:endParaRPr lang="en-GB" dirty="0"/>
          </a:p>
          <a:p>
            <a:r>
              <a:rPr lang="pt-BR"/>
              <a:t>Unaprjeđenje sustava javnog prijevoza i promicanje održivog integriranog prometa</a:t>
            </a:r>
          </a:p>
          <a:p>
            <a:r>
              <a:rPr lang="en-US">
                <a:latin typeface="Arial" panose="020B0604020202020204" pitchFamily="34" charset="0"/>
                <a:cs typeface="Times New Roman" panose="02020603050405020304" pitchFamily="18" charset="0"/>
              </a:rPr>
              <a:t>Razvoj tržišta niskougljičnih goriva</a:t>
            </a:r>
            <a:endParaRPr lang="en-GB" sz="2800" dirty="0"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A6072B18-EFCB-023E-7055-67DB30F71D4B}"/>
              </a:ext>
            </a:extLst>
          </p:cNvPr>
          <p:cNvSpPr/>
          <p:nvPr/>
        </p:nvSpPr>
        <p:spPr>
          <a:xfrm>
            <a:off x="707571" y="1828800"/>
            <a:ext cx="10515600" cy="79465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E967C684-4A94-1B5D-38C3-46082142FE9B}"/>
              </a:ext>
            </a:extLst>
          </p:cNvPr>
          <p:cNvSpPr/>
          <p:nvPr/>
        </p:nvSpPr>
        <p:spPr>
          <a:xfrm>
            <a:off x="707568" y="4463146"/>
            <a:ext cx="10515600" cy="79465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844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5CDDD34F70AD409073BCCD62E49974" ma:contentTypeVersion="10" ma:contentTypeDescription="Create a new document." ma:contentTypeScope="" ma:versionID="89102a4cb12c6cf906c8f85b4c25efcc">
  <xsd:schema xmlns:xsd="http://www.w3.org/2001/XMLSchema" xmlns:xs="http://www.w3.org/2001/XMLSchema" xmlns:p="http://schemas.microsoft.com/office/2006/metadata/properties" xmlns:ns2="f6d4f3ea-16ba-46eb-b833-43c6c52c9a0e" xmlns:ns3="3101e956-9ccc-4c6c-bc44-90c24f899976" targetNamespace="http://schemas.microsoft.com/office/2006/metadata/properties" ma:root="true" ma:fieldsID="9dcc8d29e93ae00248823546dde74861" ns2:_="" ns3:_="">
    <xsd:import namespace="f6d4f3ea-16ba-46eb-b833-43c6c52c9a0e"/>
    <xsd:import namespace="3101e956-9ccc-4c6c-bc44-90c24f8999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d4f3ea-16ba-46eb-b833-43c6c52c9a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65529b3-693a-41aa-b0bf-d4da65b636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01e956-9ccc-4c6c-bc44-90c24f899976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f8b8cb7-63cd-47b3-b0c1-fe596459c25e}" ma:internalName="TaxCatchAll" ma:showField="CatchAllData" ma:web="3101e956-9ccc-4c6c-bc44-90c24f8999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101e956-9ccc-4c6c-bc44-90c24f899976" xsi:nil="true"/>
    <lcf76f155ced4ddcb4097134ff3c332f xmlns="f6d4f3ea-16ba-46eb-b833-43c6c52c9a0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AC53363-710D-4F1F-B275-E352D75188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4EF45E-B695-44A6-9D91-F5862D55B4A0}">
  <ds:schemaRefs>
    <ds:schemaRef ds:uri="3101e956-9ccc-4c6c-bc44-90c24f899976"/>
    <ds:schemaRef ds:uri="f6d4f3ea-16ba-46eb-b833-43c6c52c9a0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319E89F-99A6-472B-84D4-ED3FC0C24E7D}">
  <ds:schemaRefs>
    <ds:schemaRef ds:uri="http://purl.org/dc/terms/"/>
    <ds:schemaRef ds:uri="3101e956-9ccc-4c6c-bc44-90c24f899976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dcmitype/"/>
    <ds:schemaRef ds:uri="f6d4f3ea-16ba-46eb-b833-43c6c52c9a0e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4482</TotalTime>
  <Words>1447</Words>
  <Application>Microsoft Office PowerPoint</Application>
  <PresentationFormat>Široki zaslon</PresentationFormat>
  <Paragraphs>139</Paragraphs>
  <Slides>20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6" baseType="lpstr">
      <vt:lpstr>Arial</vt:lpstr>
      <vt:lpstr>Calibri</vt:lpstr>
      <vt:lpstr>Helvetica</vt:lpstr>
      <vt:lpstr>Symbol</vt:lpstr>
      <vt:lpstr>Work Sans</vt:lpstr>
      <vt:lpstr>Office Theme</vt:lpstr>
      <vt:lpstr>PowerPoint prezentacija</vt:lpstr>
      <vt:lpstr>Projekcije emisija CO2eq, 2005.-2050., nacrt 18.5.2023. </vt:lpstr>
      <vt:lpstr>Integrirani energetski i klimatski plan – sadržaj</vt:lpstr>
      <vt:lpstr>NECP – dimenzije</vt:lpstr>
      <vt:lpstr>Nacrt revidiranog NECP-a, mjere, 18.05.2023.</vt:lpstr>
      <vt:lpstr>Energetska učinkovitost – nacrt mjera (1/2)</vt:lpstr>
      <vt:lpstr>Energetska učinkovitost – nacrt mjera (2/2)</vt:lpstr>
      <vt:lpstr>Povećanje energetske učinkovitosti sustava javne vodoopskrbe, odvodnje i pročišćavanja otpadnih voda </vt:lpstr>
      <vt:lpstr>Promet – nacrt mjera</vt:lpstr>
      <vt:lpstr>Program sufinanciranja kupnje novih vozila na alternativna goriva i razvoja infrastrukture za alternativna goriva u cestovnom prometu</vt:lpstr>
      <vt:lpstr>Unaprjeđenje sustava javnog prijevoza i promicanje održivog integriranog prometa</vt:lpstr>
      <vt:lpstr>Obnovljivi izvori energije – nacrt mjera</vt:lpstr>
      <vt:lpstr>Prostorno-planski preduvjeti za korištenje OIE</vt:lpstr>
      <vt:lpstr>Korištenje OIE za proizvodnju električne energije</vt:lpstr>
      <vt:lpstr>Korištenje OIE za proizvodnju toplinske energije</vt:lpstr>
      <vt:lpstr>Korištenje OIE u centraliziranim i zatvorenim toplinskim sustavima</vt:lpstr>
      <vt:lpstr>Međusektorske mjere – nacrt</vt:lpstr>
      <vt:lpstr>Strateško planiranje na regionalnoj i lokalnoj razini</vt:lpstr>
      <vt:lpstr>Unaprjeđenje održivosti urbanih sredina </vt:lpstr>
      <vt:lpstr>Pitanja, komentari, nadopune?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Jasmina Trstenjak</dc:creator>
  <cp:lastModifiedBy>Maja Božičević Vrhovčak</cp:lastModifiedBy>
  <cp:revision>2</cp:revision>
  <cp:lastPrinted>2023-05-17T13:53:40Z</cp:lastPrinted>
  <dcterms:created xsi:type="dcterms:W3CDTF">2022-08-08T09:36:56Z</dcterms:created>
  <dcterms:modified xsi:type="dcterms:W3CDTF">2023-05-18T09:28:49Z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0x010100FE5CDDD34F70AD409073BCCD62E49974</vt:lpwstr>
  </property>
  <property fmtid="{D5CDD505-2E9C-101B-9397-08002B2CF9AE}" pid="3" name="MediaServiceImageTags">
    <vt:lpwstr/>
  </property>
</Properties>
</file>